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1"/>
  </p:notesMasterIdLst>
  <p:sldIdLst>
    <p:sldId id="257" r:id="rId2"/>
    <p:sldId id="355" r:id="rId3"/>
    <p:sldId id="258" r:id="rId4"/>
    <p:sldId id="346" r:id="rId5"/>
    <p:sldId id="347" r:id="rId6"/>
    <p:sldId id="348" r:id="rId7"/>
    <p:sldId id="349" r:id="rId8"/>
    <p:sldId id="269" r:id="rId9"/>
    <p:sldId id="259" r:id="rId10"/>
    <p:sldId id="261" r:id="rId11"/>
    <p:sldId id="356" r:id="rId12"/>
    <p:sldId id="262" r:id="rId13"/>
    <p:sldId id="270" r:id="rId14"/>
    <p:sldId id="271" r:id="rId15"/>
    <p:sldId id="273" r:id="rId16"/>
    <p:sldId id="274" r:id="rId17"/>
    <p:sldId id="264" r:id="rId18"/>
    <p:sldId id="351" r:id="rId19"/>
    <p:sldId id="266" r:id="rId20"/>
    <p:sldId id="352" r:id="rId21"/>
    <p:sldId id="328" r:id="rId22"/>
    <p:sldId id="329" r:id="rId23"/>
    <p:sldId id="330" r:id="rId24"/>
    <p:sldId id="331" r:id="rId25"/>
    <p:sldId id="332" r:id="rId26"/>
    <p:sldId id="354" r:id="rId27"/>
    <p:sldId id="340" r:id="rId28"/>
    <p:sldId id="358" r:id="rId29"/>
    <p:sldId id="353" r:id="rId3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p:scale>
          <a:sx n="100" d="100"/>
          <a:sy n="100" d="100"/>
        </p:scale>
        <p:origin x="936" y="3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00DF33B-DDB1-4A1E-8C4E-F148CB73D582}" type="doc">
      <dgm:prSet loTypeId="urn:microsoft.com/office/officeart/2005/8/layout/process1" loCatId="process" qsTypeId="urn:microsoft.com/office/officeart/2005/8/quickstyle/simple1" qsCatId="simple" csTypeId="urn:microsoft.com/office/officeart/2005/8/colors/accent1_2" csCatId="accent1" phldr="1"/>
      <dgm:spPr/>
    </dgm:pt>
    <dgm:pt modelId="{AC18EA36-FF20-406E-B395-01AF47519E97}">
      <dgm:prSet phldrT="[Metin]" custT="1"/>
      <dgm:spPr/>
      <dgm:t>
        <a:bodyPr/>
        <a:lstStyle/>
        <a:p>
          <a:r>
            <a:rPr lang="tr-TR" sz="3000" b="1" dirty="0">
              <a:solidFill>
                <a:schemeClr val="tx1">
                  <a:lumMod val="95000"/>
                  <a:lumOff val="5000"/>
                </a:schemeClr>
              </a:solidFill>
            </a:rPr>
            <a:t>Ön Ziyaret</a:t>
          </a:r>
        </a:p>
        <a:p>
          <a:r>
            <a:rPr lang="tr-TR" sz="2600" dirty="0">
              <a:solidFill>
                <a:schemeClr val="tx1">
                  <a:lumMod val="95000"/>
                  <a:lumOff val="5000"/>
                </a:schemeClr>
              </a:solidFill>
            </a:rPr>
            <a:t>1 Gün</a:t>
          </a:r>
        </a:p>
        <a:p>
          <a:r>
            <a:rPr lang="tr-TR" sz="2600" dirty="0">
              <a:solidFill>
                <a:schemeClr val="tx1">
                  <a:lumMod val="95000"/>
                  <a:lumOff val="5000"/>
                </a:schemeClr>
              </a:solidFill>
            </a:rPr>
            <a:t>Uzaktan</a:t>
          </a:r>
        </a:p>
      </dgm:t>
    </dgm:pt>
    <dgm:pt modelId="{D7204F65-24A4-44B1-A12F-74F5B9B9F5F5}" type="parTrans" cxnId="{62860D47-1D16-4BC8-A438-6953AD875A7B}">
      <dgm:prSet/>
      <dgm:spPr/>
      <dgm:t>
        <a:bodyPr/>
        <a:lstStyle/>
        <a:p>
          <a:endParaRPr lang="tr-TR" sz="3000">
            <a:solidFill>
              <a:schemeClr val="tx1">
                <a:lumMod val="95000"/>
                <a:lumOff val="5000"/>
              </a:schemeClr>
            </a:solidFill>
          </a:endParaRPr>
        </a:p>
      </dgm:t>
    </dgm:pt>
    <dgm:pt modelId="{9727EC94-91B8-476D-993F-4A507F88EC5A}" type="sibTrans" cxnId="{62860D47-1D16-4BC8-A438-6953AD875A7B}">
      <dgm:prSet custT="1"/>
      <dgm:spPr/>
      <dgm:t>
        <a:bodyPr/>
        <a:lstStyle/>
        <a:p>
          <a:endParaRPr lang="tr-TR" sz="3000">
            <a:solidFill>
              <a:schemeClr val="tx1">
                <a:lumMod val="95000"/>
                <a:lumOff val="5000"/>
              </a:schemeClr>
            </a:solidFill>
          </a:endParaRPr>
        </a:p>
      </dgm:t>
    </dgm:pt>
    <dgm:pt modelId="{3D019E07-6BAF-425C-A6CE-1E6C2EBD46AB}">
      <dgm:prSet phldrT="[Metin]" custT="1"/>
      <dgm:spPr/>
      <dgm:t>
        <a:bodyPr/>
        <a:lstStyle/>
        <a:p>
          <a:pPr marL="0" lvl="0" indent="0" algn="ctr" defTabSz="1333500">
            <a:lnSpc>
              <a:spcPct val="90000"/>
            </a:lnSpc>
            <a:spcBef>
              <a:spcPct val="0"/>
            </a:spcBef>
            <a:spcAft>
              <a:spcPct val="35000"/>
            </a:spcAft>
            <a:buNone/>
          </a:pPr>
          <a:r>
            <a:rPr lang="tr-TR" sz="3000" b="1" kern="1200" dirty="0">
              <a:solidFill>
                <a:prstClr val="black">
                  <a:lumMod val="95000"/>
                  <a:lumOff val="5000"/>
                </a:prstClr>
              </a:solidFill>
              <a:latin typeface="Calibri" panose="020F0502020204030204"/>
              <a:ea typeface="+mn-ea"/>
              <a:cs typeface="+mn-cs"/>
            </a:rPr>
            <a:t>Uzaktan Ziyaret</a:t>
          </a:r>
        </a:p>
        <a:p>
          <a:pPr marL="0" lvl="0" algn="ctr" defTabSz="1333500">
            <a:lnSpc>
              <a:spcPct val="90000"/>
            </a:lnSpc>
            <a:spcBef>
              <a:spcPct val="0"/>
            </a:spcBef>
            <a:spcAft>
              <a:spcPct val="35000"/>
            </a:spcAft>
            <a:buNone/>
          </a:pPr>
          <a:r>
            <a:rPr lang="tr-TR" sz="2600" kern="1200" dirty="0">
              <a:solidFill>
                <a:prstClr val="black">
                  <a:lumMod val="95000"/>
                  <a:lumOff val="5000"/>
                </a:prstClr>
              </a:solidFill>
              <a:latin typeface="Calibri" panose="020F0502020204030204"/>
              <a:ea typeface="+mn-ea"/>
              <a:cs typeface="+mn-cs"/>
            </a:rPr>
            <a:t>2 gün</a:t>
          </a:r>
        </a:p>
        <a:p>
          <a:pPr marL="0" lvl="0" algn="ctr" defTabSz="1333500">
            <a:lnSpc>
              <a:spcPct val="90000"/>
            </a:lnSpc>
            <a:spcBef>
              <a:spcPct val="0"/>
            </a:spcBef>
            <a:spcAft>
              <a:spcPct val="35000"/>
            </a:spcAft>
            <a:buNone/>
          </a:pPr>
          <a:r>
            <a:rPr lang="tr-TR" sz="2600" kern="1200" dirty="0">
              <a:solidFill>
                <a:prstClr val="black">
                  <a:lumMod val="95000"/>
                  <a:lumOff val="5000"/>
                </a:prstClr>
              </a:solidFill>
              <a:latin typeface="Calibri" panose="020F0502020204030204"/>
              <a:ea typeface="+mn-ea"/>
              <a:cs typeface="+mn-cs"/>
            </a:rPr>
            <a:t>Karma/Uzaktan</a:t>
          </a:r>
        </a:p>
      </dgm:t>
    </dgm:pt>
    <dgm:pt modelId="{58F66364-8708-4F6E-BA5C-7D11D70CACF3}" type="parTrans" cxnId="{800FECB5-639F-4CF1-9D4F-7CB79988725F}">
      <dgm:prSet/>
      <dgm:spPr/>
      <dgm:t>
        <a:bodyPr/>
        <a:lstStyle/>
        <a:p>
          <a:endParaRPr lang="tr-TR" sz="3000">
            <a:solidFill>
              <a:schemeClr val="tx1">
                <a:lumMod val="95000"/>
                <a:lumOff val="5000"/>
              </a:schemeClr>
            </a:solidFill>
          </a:endParaRPr>
        </a:p>
      </dgm:t>
    </dgm:pt>
    <dgm:pt modelId="{1E746D3A-D0F2-4034-A53F-6547F20E220D}" type="sibTrans" cxnId="{800FECB5-639F-4CF1-9D4F-7CB79988725F}">
      <dgm:prSet custT="1"/>
      <dgm:spPr/>
      <dgm:t>
        <a:bodyPr/>
        <a:lstStyle/>
        <a:p>
          <a:endParaRPr lang="tr-TR" sz="3000">
            <a:solidFill>
              <a:schemeClr val="tx1">
                <a:lumMod val="95000"/>
                <a:lumOff val="5000"/>
              </a:schemeClr>
            </a:solidFill>
          </a:endParaRPr>
        </a:p>
      </dgm:t>
    </dgm:pt>
    <dgm:pt modelId="{C27F9D0C-C525-4A94-9F84-E344C50C29C2}">
      <dgm:prSet phldrT="[Metin]" custT="1"/>
      <dgm:spPr/>
      <dgm:t>
        <a:bodyPr/>
        <a:lstStyle/>
        <a:p>
          <a:r>
            <a:rPr lang="tr-TR" sz="3000" b="1" kern="1200" dirty="0">
              <a:solidFill>
                <a:schemeClr val="tx1">
                  <a:lumMod val="95000"/>
                  <a:lumOff val="5000"/>
                </a:schemeClr>
              </a:solidFill>
            </a:rPr>
            <a:t>Saha Ziyareti</a:t>
          </a:r>
        </a:p>
        <a:p>
          <a:r>
            <a:rPr lang="tr-TR" sz="2600" kern="1200" dirty="0">
              <a:solidFill>
                <a:prstClr val="black">
                  <a:lumMod val="95000"/>
                  <a:lumOff val="5000"/>
                </a:prstClr>
              </a:solidFill>
              <a:latin typeface="Calibri" panose="020F0502020204030204"/>
              <a:ea typeface="+mn-ea"/>
              <a:cs typeface="+mn-cs"/>
            </a:rPr>
            <a:t>2 gün</a:t>
          </a:r>
        </a:p>
        <a:p>
          <a:r>
            <a:rPr lang="tr-TR" sz="2600" kern="1200" dirty="0" err="1">
              <a:solidFill>
                <a:prstClr val="black">
                  <a:lumMod val="95000"/>
                  <a:lumOff val="5000"/>
                </a:prstClr>
              </a:solidFill>
              <a:latin typeface="Calibri" panose="020F0502020204030204"/>
              <a:ea typeface="+mn-ea"/>
              <a:cs typeface="+mn-cs"/>
            </a:rPr>
            <a:t>Yüzyüze</a:t>
          </a:r>
          <a:r>
            <a:rPr lang="tr-TR" sz="2600" kern="1200" dirty="0">
              <a:solidFill>
                <a:prstClr val="black">
                  <a:lumMod val="95000"/>
                  <a:lumOff val="5000"/>
                </a:prstClr>
              </a:solidFill>
              <a:latin typeface="Calibri" panose="020F0502020204030204"/>
              <a:ea typeface="+mn-ea"/>
              <a:cs typeface="+mn-cs"/>
            </a:rPr>
            <a:t>/Uzaktan</a:t>
          </a:r>
        </a:p>
      </dgm:t>
    </dgm:pt>
    <dgm:pt modelId="{6B1437BD-B6BA-4292-ABAA-0AAF4F065729}" type="parTrans" cxnId="{0A581556-743C-4E63-A40A-367DCE1E6F02}">
      <dgm:prSet/>
      <dgm:spPr/>
      <dgm:t>
        <a:bodyPr/>
        <a:lstStyle/>
        <a:p>
          <a:endParaRPr lang="tr-TR" sz="3000">
            <a:solidFill>
              <a:schemeClr val="tx1">
                <a:lumMod val="95000"/>
                <a:lumOff val="5000"/>
              </a:schemeClr>
            </a:solidFill>
          </a:endParaRPr>
        </a:p>
      </dgm:t>
    </dgm:pt>
    <dgm:pt modelId="{AB6D6E23-0B90-4C3D-BC9D-89C76D934352}" type="sibTrans" cxnId="{0A581556-743C-4E63-A40A-367DCE1E6F02}">
      <dgm:prSet/>
      <dgm:spPr/>
      <dgm:t>
        <a:bodyPr/>
        <a:lstStyle/>
        <a:p>
          <a:endParaRPr lang="tr-TR" sz="3000">
            <a:solidFill>
              <a:schemeClr val="tx1">
                <a:lumMod val="95000"/>
                <a:lumOff val="5000"/>
              </a:schemeClr>
            </a:solidFill>
          </a:endParaRPr>
        </a:p>
      </dgm:t>
    </dgm:pt>
    <dgm:pt modelId="{BE58645E-4634-44CF-B826-0281F6041229}" type="pres">
      <dgm:prSet presAssocID="{500DF33B-DDB1-4A1E-8C4E-F148CB73D582}" presName="Name0" presStyleCnt="0">
        <dgm:presLayoutVars>
          <dgm:dir/>
          <dgm:resizeHandles val="exact"/>
        </dgm:presLayoutVars>
      </dgm:prSet>
      <dgm:spPr/>
    </dgm:pt>
    <dgm:pt modelId="{950061F5-A675-4E72-8675-8EC7F350409B}" type="pres">
      <dgm:prSet presAssocID="{AC18EA36-FF20-406E-B395-01AF47519E97}" presName="node" presStyleLbl="node1" presStyleIdx="0" presStyleCnt="3">
        <dgm:presLayoutVars>
          <dgm:bulletEnabled val="1"/>
        </dgm:presLayoutVars>
      </dgm:prSet>
      <dgm:spPr/>
    </dgm:pt>
    <dgm:pt modelId="{CEEE8836-ACF2-4271-AA27-A037EE5DB8CF}" type="pres">
      <dgm:prSet presAssocID="{9727EC94-91B8-476D-993F-4A507F88EC5A}" presName="sibTrans" presStyleLbl="sibTrans2D1" presStyleIdx="0" presStyleCnt="2"/>
      <dgm:spPr/>
    </dgm:pt>
    <dgm:pt modelId="{C1D4A45F-D190-4A75-A65D-5AC5AF777B59}" type="pres">
      <dgm:prSet presAssocID="{9727EC94-91B8-476D-993F-4A507F88EC5A}" presName="connectorText" presStyleLbl="sibTrans2D1" presStyleIdx="0" presStyleCnt="2"/>
      <dgm:spPr/>
    </dgm:pt>
    <dgm:pt modelId="{A2C746DB-0406-4B42-9F06-BB47F7224AF5}" type="pres">
      <dgm:prSet presAssocID="{3D019E07-6BAF-425C-A6CE-1E6C2EBD46AB}" presName="node" presStyleLbl="node1" presStyleIdx="1" presStyleCnt="3" custScaleX="161597">
        <dgm:presLayoutVars>
          <dgm:bulletEnabled val="1"/>
        </dgm:presLayoutVars>
      </dgm:prSet>
      <dgm:spPr/>
    </dgm:pt>
    <dgm:pt modelId="{8C6F578B-54BB-4484-93D9-9BB1D3E17A64}" type="pres">
      <dgm:prSet presAssocID="{1E746D3A-D0F2-4034-A53F-6547F20E220D}" presName="sibTrans" presStyleLbl="sibTrans2D1" presStyleIdx="1" presStyleCnt="2"/>
      <dgm:spPr/>
    </dgm:pt>
    <dgm:pt modelId="{7C49D364-9ABA-4E9C-AD43-A121D1422CC1}" type="pres">
      <dgm:prSet presAssocID="{1E746D3A-D0F2-4034-A53F-6547F20E220D}" presName="connectorText" presStyleLbl="sibTrans2D1" presStyleIdx="1" presStyleCnt="2"/>
      <dgm:spPr/>
    </dgm:pt>
    <dgm:pt modelId="{3742DAF9-32B4-46EC-8D46-6ACDCF83C147}" type="pres">
      <dgm:prSet presAssocID="{C27F9D0C-C525-4A94-9F84-E344C50C29C2}" presName="node" presStyleLbl="node1" presStyleIdx="2" presStyleCnt="3" custScaleX="162113">
        <dgm:presLayoutVars>
          <dgm:bulletEnabled val="1"/>
        </dgm:presLayoutVars>
      </dgm:prSet>
      <dgm:spPr/>
    </dgm:pt>
  </dgm:ptLst>
  <dgm:cxnLst>
    <dgm:cxn modelId="{A2A25B07-DDBC-4AC6-BAE7-75B564652D1C}" type="presOf" srcId="{500DF33B-DDB1-4A1E-8C4E-F148CB73D582}" destId="{BE58645E-4634-44CF-B826-0281F6041229}" srcOrd="0" destOrd="0" presId="urn:microsoft.com/office/officeart/2005/8/layout/process1"/>
    <dgm:cxn modelId="{61FEA310-C222-4B1C-B8A5-5FCAA84C301B}" type="presOf" srcId="{AC18EA36-FF20-406E-B395-01AF47519E97}" destId="{950061F5-A675-4E72-8675-8EC7F350409B}" srcOrd="0" destOrd="0" presId="urn:microsoft.com/office/officeart/2005/8/layout/process1"/>
    <dgm:cxn modelId="{6FC67229-C6BD-488E-A953-6B02B67B21B3}" type="presOf" srcId="{3D019E07-6BAF-425C-A6CE-1E6C2EBD46AB}" destId="{A2C746DB-0406-4B42-9F06-BB47F7224AF5}" srcOrd="0" destOrd="0" presId="urn:microsoft.com/office/officeart/2005/8/layout/process1"/>
    <dgm:cxn modelId="{62860D47-1D16-4BC8-A438-6953AD875A7B}" srcId="{500DF33B-DDB1-4A1E-8C4E-F148CB73D582}" destId="{AC18EA36-FF20-406E-B395-01AF47519E97}" srcOrd="0" destOrd="0" parTransId="{D7204F65-24A4-44B1-A12F-74F5B9B9F5F5}" sibTransId="{9727EC94-91B8-476D-993F-4A507F88EC5A}"/>
    <dgm:cxn modelId="{C0533B48-8739-44F7-A474-B3D59CB7790A}" type="presOf" srcId="{C27F9D0C-C525-4A94-9F84-E344C50C29C2}" destId="{3742DAF9-32B4-46EC-8D46-6ACDCF83C147}" srcOrd="0" destOrd="0" presId="urn:microsoft.com/office/officeart/2005/8/layout/process1"/>
    <dgm:cxn modelId="{CEFED170-E7CF-44F3-B44C-A19DA2582F7A}" type="presOf" srcId="{1E746D3A-D0F2-4034-A53F-6547F20E220D}" destId="{7C49D364-9ABA-4E9C-AD43-A121D1422CC1}" srcOrd="1" destOrd="0" presId="urn:microsoft.com/office/officeart/2005/8/layout/process1"/>
    <dgm:cxn modelId="{0A581556-743C-4E63-A40A-367DCE1E6F02}" srcId="{500DF33B-DDB1-4A1E-8C4E-F148CB73D582}" destId="{C27F9D0C-C525-4A94-9F84-E344C50C29C2}" srcOrd="2" destOrd="0" parTransId="{6B1437BD-B6BA-4292-ABAA-0AAF4F065729}" sibTransId="{AB6D6E23-0B90-4C3D-BC9D-89C76D934352}"/>
    <dgm:cxn modelId="{D493F87A-FD56-4F68-A047-0373ACF9FDA3}" type="presOf" srcId="{1E746D3A-D0F2-4034-A53F-6547F20E220D}" destId="{8C6F578B-54BB-4484-93D9-9BB1D3E17A64}" srcOrd="0" destOrd="0" presId="urn:microsoft.com/office/officeart/2005/8/layout/process1"/>
    <dgm:cxn modelId="{16D5877F-979B-466D-8BE9-5216F4A0D2D2}" type="presOf" srcId="{9727EC94-91B8-476D-993F-4A507F88EC5A}" destId="{CEEE8836-ACF2-4271-AA27-A037EE5DB8CF}" srcOrd="0" destOrd="0" presId="urn:microsoft.com/office/officeart/2005/8/layout/process1"/>
    <dgm:cxn modelId="{035EF9A9-BBF1-4574-92B4-6522D0DD5CA5}" type="presOf" srcId="{9727EC94-91B8-476D-993F-4A507F88EC5A}" destId="{C1D4A45F-D190-4A75-A65D-5AC5AF777B59}" srcOrd="1" destOrd="0" presId="urn:microsoft.com/office/officeart/2005/8/layout/process1"/>
    <dgm:cxn modelId="{800FECB5-639F-4CF1-9D4F-7CB79988725F}" srcId="{500DF33B-DDB1-4A1E-8C4E-F148CB73D582}" destId="{3D019E07-6BAF-425C-A6CE-1E6C2EBD46AB}" srcOrd="1" destOrd="0" parTransId="{58F66364-8708-4F6E-BA5C-7D11D70CACF3}" sibTransId="{1E746D3A-D0F2-4034-A53F-6547F20E220D}"/>
    <dgm:cxn modelId="{F96F5545-281B-421F-87F8-FB4E94EDD6A0}" type="presParOf" srcId="{BE58645E-4634-44CF-B826-0281F6041229}" destId="{950061F5-A675-4E72-8675-8EC7F350409B}" srcOrd="0" destOrd="0" presId="urn:microsoft.com/office/officeart/2005/8/layout/process1"/>
    <dgm:cxn modelId="{BE884A83-3043-41FE-B5B7-86F76B92AF62}" type="presParOf" srcId="{BE58645E-4634-44CF-B826-0281F6041229}" destId="{CEEE8836-ACF2-4271-AA27-A037EE5DB8CF}" srcOrd="1" destOrd="0" presId="urn:microsoft.com/office/officeart/2005/8/layout/process1"/>
    <dgm:cxn modelId="{7ECC4F24-B601-4D8E-93DB-645200B7A225}" type="presParOf" srcId="{CEEE8836-ACF2-4271-AA27-A037EE5DB8CF}" destId="{C1D4A45F-D190-4A75-A65D-5AC5AF777B59}" srcOrd="0" destOrd="0" presId="urn:microsoft.com/office/officeart/2005/8/layout/process1"/>
    <dgm:cxn modelId="{80A36DEE-402B-471D-AA6A-DE53200DDBCD}" type="presParOf" srcId="{BE58645E-4634-44CF-B826-0281F6041229}" destId="{A2C746DB-0406-4B42-9F06-BB47F7224AF5}" srcOrd="2" destOrd="0" presId="urn:microsoft.com/office/officeart/2005/8/layout/process1"/>
    <dgm:cxn modelId="{7DFE6EC1-E52D-4CCA-B0C1-74F4C7232A93}" type="presParOf" srcId="{BE58645E-4634-44CF-B826-0281F6041229}" destId="{8C6F578B-54BB-4484-93D9-9BB1D3E17A64}" srcOrd="3" destOrd="0" presId="urn:microsoft.com/office/officeart/2005/8/layout/process1"/>
    <dgm:cxn modelId="{37E1DB42-FA01-47A1-A981-DAB721FBFBC9}" type="presParOf" srcId="{8C6F578B-54BB-4484-93D9-9BB1D3E17A64}" destId="{7C49D364-9ABA-4E9C-AD43-A121D1422CC1}" srcOrd="0" destOrd="0" presId="urn:microsoft.com/office/officeart/2005/8/layout/process1"/>
    <dgm:cxn modelId="{416B70BD-A628-4B2E-AFFB-378848D667B0}" type="presParOf" srcId="{BE58645E-4634-44CF-B826-0281F6041229}" destId="{3742DAF9-32B4-46EC-8D46-6ACDCF83C147}"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00DF33B-DDB1-4A1E-8C4E-F148CB73D582}" type="doc">
      <dgm:prSet loTypeId="urn:microsoft.com/office/officeart/2005/8/layout/process1" loCatId="process" qsTypeId="urn:microsoft.com/office/officeart/2005/8/quickstyle/simple1" qsCatId="simple" csTypeId="urn:microsoft.com/office/officeart/2005/8/colors/accent1_2" csCatId="accent1" phldr="1"/>
      <dgm:spPr/>
    </dgm:pt>
    <dgm:pt modelId="{AC18EA36-FF20-406E-B395-01AF47519E97}">
      <dgm:prSet phldrT="[Metin]" custT="1"/>
      <dgm:spPr/>
      <dgm:t>
        <a:bodyPr/>
        <a:lstStyle/>
        <a:p>
          <a:r>
            <a:rPr lang="tr-TR" sz="3000" b="1" dirty="0">
              <a:solidFill>
                <a:schemeClr val="tx1">
                  <a:lumMod val="95000"/>
                  <a:lumOff val="5000"/>
                </a:schemeClr>
              </a:solidFill>
            </a:rPr>
            <a:t>Ön Ziyaret</a:t>
          </a:r>
        </a:p>
        <a:p>
          <a:r>
            <a:rPr lang="tr-TR" sz="2600" dirty="0">
              <a:solidFill>
                <a:schemeClr val="tx1">
                  <a:lumMod val="95000"/>
                  <a:lumOff val="5000"/>
                </a:schemeClr>
              </a:solidFill>
            </a:rPr>
            <a:t>1 Gün</a:t>
          </a:r>
        </a:p>
        <a:p>
          <a:r>
            <a:rPr lang="tr-TR" sz="2600" dirty="0">
              <a:solidFill>
                <a:schemeClr val="tx1">
                  <a:lumMod val="95000"/>
                  <a:lumOff val="5000"/>
                </a:schemeClr>
              </a:solidFill>
            </a:rPr>
            <a:t>Uzaktan</a:t>
          </a:r>
        </a:p>
      </dgm:t>
    </dgm:pt>
    <dgm:pt modelId="{D7204F65-24A4-44B1-A12F-74F5B9B9F5F5}" type="parTrans" cxnId="{62860D47-1D16-4BC8-A438-6953AD875A7B}">
      <dgm:prSet/>
      <dgm:spPr/>
      <dgm:t>
        <a:bodyPr/>
        <a:lstStyle/>
        <a:p>
          <a:endParaRPr lang="tr-TR" sz="3000">
            <a:solidFill>
              <a:schemeClr val="tx1">
                <a:lumMod val="95000"/>
                <a:lumOff val="5000"/>
              </a:schemeClr>
            </a:solidFill>
          </a:endParaRPr>
        </a:p>
      </dgm:t>
    </dgm:pt>
    <dgm:pt modelId="{9727EC94-91B8-476D-993F-4A507F88EC5A}" type="sibTrans" cxnId="{62860D47-1D16-4BC8-A438-6953AD875A7B}">
      <dgm:prSet custT="1"/>
      <dgm:spPr/>
      <dgm:t>
        <a:bodyPr/>
        <a:lstStyle/>
        <a:p>
          <a:endParaRPr lang="tr-TR" sz="3000">
            <a:solidFill>
              <a:schemeClr val="tx1">
                <a:lumMod val="95000"/>
                <a:lumOff val="5000"/>
              </a:schemeClr>
            </a:solidFill>
          </a:endParaRPr>
        </a:p>
      </dgm:t>
    </dgm:pt>
    <dgm:pt modelId="{BE58645E-4634-44CF-B826-0281F6041229}" type="pres">
      <dgm:prSet presAssocID="{500DF33B-DDB1-4A1E-8C4E-F148CB73D582}" presName="Name0" presStyleCnt="0">
        <dgm:presLayoutVars>
          <dgm:dir/>
          <dgm:resizeHandles val="exact"/>
        </dgm:presLayoutVars>
      </dgm:prSet>
      <dgm:spPr/>
    </dgm:pt>
    <dgm:pt modelId="{950061F5-A675-4E72-8675-8EC7F350409B}" type="pres">
      <dgm:prSet presAssocID="{AC18EA36-FF20-406E-B395-01AF47519E97}" presName="node" presStyleLbl="node1" presStyleIdx="0" presStyleCnt="1">
        <dgm:presLayoutVars>
          <dgm:bulletEnabled val="1"/>
        </dgm:presLayoutVars>
      </dgm:prSet>
      <dgm:spPr/>
    </dgm:pt>
  </dgm:ptLst>
  <dgm:cxnLst>
    <dgm:cxn modelId="{A2A25B07-DDBC-4AC6-BAE7-75B564652D1C}" type="presOf" srcId="{500DF33B-DDB1-4A1E-8C4E-F148CB73D582}" destId="{BE58645E-4634-44CF-B826-0281F6041229}" srcOrd="0" destOrd="0" presId="urn:microsoft.com/office/officeart/2005/8/layout/process1"/>
    <dgm:cxn modelId="{61FEA310-C222-4B1C-B8A5-5FCAA84C301B}" type="presOf" srcId="{AC18EA36-FF20-406E-B395-01AF47519E97}" destId="{950061F5-A675-4E72-8675-8EC7F350409B}" srcOrd="0" destOrd="0" presId="urn:microsoft.com/office/officeart/2005/8/layout/process1"/>
    <dgm:cxn modelId="{62860D47-1D16-4BC8-A438-6953AD875A7B}" srcId="{500DF33B-DDB1-4A1E-8C4E-F148CB73D582}" destId="{AC18EA36-FF20-406E-B395-01AF47519E97}" srcOrd="0" destOrd="0" parTransId="{D7204F65-24A4-44B1-A12F-74F5B9B9F5F5}" sibTransId="{9727EC94-91B8-476D-993F-4A507F88EC5A}"/>
    <dgm:cxn modelId="{F96F5545-281B-421F-87F8-FB4E94EDD6A0}" type="presParOf" srcId="{BE58645E-4634-44CF-B826-0281F6041229}" destId="{950061F5-A675-4E72-8675-8EC7F350409B}" srcOrd="0"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00DF33B-DDB1-4A1E-8C4E-F148CB73D582}" type="doc">
      <dgm:prSet loTypeId="urn:microsoft.com/office/officeart/2005/8/layout/process1" loCatId="process" qsTypeId="urn:microsoft.com/office/officeart/2005/8/quickstyle/simple1" qsCatId="simple" csTypeId="urn:microsoft.com/office/officeart/2005/8/colors/accent1_2" csCatId="accent1" phldr="1"/>
      <dgm:spPr/>
    </dgm:pt>
    <dgm:pt modelId="{AC18EA36-FF20-406E-B395-01AF47519E97}">
      <dgm:prSet phldrT="[Metin]" custT="1"/>
      <dgm:spPr/>
      <dgm:t>
        <a:bodyPr/>
        <a:lstStyle/>
        <a:p>
          <a:r>
            <a:rPr lang="tr-TR" sz="3000" b="1" dirty="0">
              <a:solidFill>
                <a:prstClr val="black">
                  <a:lumMod val="95000"/>
                  <a:lumOff val="5000"/>
                </a:prstClr>
              </a:solidFill>
              <a:latin typeface="Calibri" panose="020F0502020204030204"/>
              <a:ea typeface="+mn-ea"/>
              <a:cs typeface="+mn-cs"/>
            </a:rPr>
            <a:t>Uzaktan Ziyaret</a:t>
          </a:r>
        </a:p>
        <a:p>
          <a:pPr>
            <a:buNone/>
          </a:pPr>
          <a:r>
            <a:rPr lang="tr-TR" sz="3000" dirty="0">
              <a:solidFill>
                <a:prstClr val="black">
                  <a:lumMod val="95000"/>
                  <a:lumOff val="5000"/>
                </a:prstClr>
              </a:solidFill>
              <a:latin typeface="Calibri" panose="020F0502020204030204"/>
              <a:ea typeface="+mn-ea"/>
              <a:cs typeface="+mn-cs"/>
            </a:rPr>
            <a:t>2 gün</a:t>
          </a:r>
        </a:p>
        <a:p>
          <a:pPr>
            <a:buNone/>
          </a:pPr>
          <a:r>
            <a:rPr lang="tr-TR" sz="3000" dirty="0">
              <a:solidFill>
                <a:prstClr val="black">
                  <a:lumMod val="95000"/>
                  <a:lumOff val="5000"/>
                </a:prstClr>
              </a:solidFill>
              <a:latin typeface="Calibri" panose="020F0502020204030204"/>
              <a:ea typeface="+mn-ea"/>
              <a:cs typeface="+mn-cs"/>
            </a:rPr>
            <a:t>Karma/Uzaktan</a:t>
          </a:r>
          <a:endParaRPr lang="tr-TR" sz="2600" dirty="0">
            <a:solidFill>
              <a:schemeClr val="tx1">
                <a:lumMod val="95000"/>
                <a:lumOff val="5000"/>
              </a:schemeClr>
            </a:solidFill>
          </a:endParaRPr>
        </a:p>
      </dgm:t>
    </dgm:pt>
    <dgm:pt modelId="{D7204F65-24A4-44B1-A12F-74F5B9B9F5F5}" type="parTrans" cxnId="{62860D47-1D16-4BC8-A438-6953AD875A7B}">
      <dgm:prSet/>
      <dgm:spPr/>
      <dgm:t>
        <a:bodyPr/>
        <a:lstStyle/>
        <a:p>
          <a:endParaRPr lang="tr-TR" sz="3000">
            <a:solidFill>
              <a:schemeClr val="tx1">
                <a:lumMod val="95000"/>
                <a:lumOff val="5000"/>
              </a:schemeClr>
            </a:solidFill>
          </a:endParaRPr>
        </a:p>
      </dgm:t>
    </dgm:pt>
    <dgm:pt modelId="{9727EC94-91B8-476D-993F-4A507F88EC5A}" type="sibTrans" cxnId="{62860D47-1D16-4BC8-A438-6953AD875A7B}">
      <dgm:prSet custT="1"/>
      <dgm:spPr/>
      <dgm:t>
        <a:bodyPr/>
        <a:lstStyle/>
        <a:p>
          <a:endParaRPr lang="tr-TR" sz="3000">
            <a:solidFill>
              <a:schemeClr val="tx1">
                <a:lumMod val="95000"/>
                <a:lumOff val="5000"/>
              </a:schemeClr>
            </a:solidFill>
          </a:endParaRPr>
        </a:p>
      </dgm:t>
    </dgm:pt>
    <dgm:pt modelId="{BE58645E-4634-44CF-B826-0281F6041229}" type="pres">
      <dgm:prSet presAssocID="{500DF33B-DDB1-4A1E-8C4E-F148CB73D582}" presName="Name0" presStyleCnt="0">
        <dgm:presLayoutVars>
          <dgm:dir/>
          <dgm:resizeHandles val="exact"/>
        </dgm:presLayoutVars>
      </dgm:prSet>
      <dgm:spPr/>
    </dgm:pt>
    <dgm:pt modelId="{950061F5-A675-4E72-8675-8EC7F350409B}" type="pres">
      <dgm:prSet presAssocID="{AC18EA36-FF20-406E-B395-01AF47519E97}" presName="node" presStyleLbl="node1" presStyleIdx="0" presStyleCnt="1" custScaleX="100196">
        <dgm:presLayoutVars>
          <dgm:bulletEnabled val="1"/>
        </dgm:presLayoutVars>
      </dgm:prSet>
      <dgm:spPr/>
    </dgm:pt>
  </dgm:ptLst>
  <dgm:cxnLst>
    <dgm:cxn modelId="{A2A25B07-DDBC-4AC6-BAE7-75B564652D1C}" type="presOf" srcId="{500DF33B-DDB1-4A1E-8C4E-F148CB73D582}" destId="{BE58645E-4634-44CF-B826-0281F6041229}" srcOrd="0" destOrd="0" presId="urn:microsoft.com/office/officeart/2005/8/layout/process1"/>
    <dgm:cxn modelId="{61FEA310-C222-4B1C-B8A5-5FCAA84C301B}" type="presOf" srcId="{AC18EA36-FF20-406E-B395-01AF47519E97}" destId="{950061F5-A675-4E72-8675-8EC7F350409B}" srcOrd="0" destOrd="0" presId="urn:microsoft.com/office/officeart/2005/8/layout/process1"/>
    <dgm:cxn modelId="{62860D47-1D16-4BC8-A438-6953AD875A7B}" srcId="{500DF33B-DDB1-4A1E-8C4E-F148CB73D582}" destId="{AC18EA36-FF20-406E-B395-01AF47519E97}" srcOrd="0" destOrd="0" parTransId="{D7204F65-24A4-44B1-A12F-74F5B9B9F5F5}" sibTransId="{9727EC94-91B8-476D-993F-4A507F88EC5A}"/>
    <dgm:cxn modelId="{F96F5545-281B-421F-87F8-FB4E94EDD6A0}" type="presParOf" srcId="{BE58645E-4634-44CF-B826-0281F6041229}" destId="{950061F5-A675-4E72-8675-8EC7F350409B}" srcOrd="0"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00DF33B-DDB1-4A1E-8C4E-F148CB73D582}" type="doc">
      <dgm:prSet loTypeId="urn:microsoft.com/office/officeart/2005/8/layout/process1" loCatId="process" qsTypeId="urn:microsoft.com/office/officeart/2005/8/quickstyle/simple1" qsCatId="simple" csTypeId="urn:microsoft.com/office/officeart/2005/8/colors/accent1_2" csCatId="accent1" phldr="1"/>
      <dgm:spPr/>
    </dgm:pt>
    <dgm:pt modelId="{AC18EA36-FF20-406E-B395-01AF47519E97}">
      <dgm:prSet phldrT="[Metin]" custT="1"/>
      <dgm:spPr/>
      <dgm:t>
        <a:bodyPr/>
        <a:lstStyle/>
        <a:p>
          <a:r>
            <a:rPr lang="tr-TR" sz="3000" b="1" dirty="0">
              <a:solidFill>
                <a:schemeClr val="tx1">
                  <a:lumMod val="95000"/>
                  <a:lumOff val="5000"/>
                </a:schemeClr>
              </a:solidFill>
            </a:rPr>
            <a:t>Saha Ziyareti</a:t>
          </a:r>
        </a:p>
        <a:p>
          <a:r>
            <a:rPr lang="tr-TR" sz="3000" dirty="0">
              <a:solidFill>
                <a:prstClr val="black">
                  <a:lumMod val="95000"/>
                  <a:lumOff val="5000"/>
                </a:prstClr>
              </a:solidFill>
              <a:latin typeface="Calibri" panose="020F0502020204030204"/>
              <a:ea typeface="+mn-ea"/>
              <a:cs typeface="+mn-cs"/>
            </a:rPr>
            <a:t>2 gün</a:t>
          </a:r>
        </a:p>
        <a:p>
          <a:r>
            <a:rPr lang="tr-TR" sz="3000" dirty="0" err="1">
              <a:solidFill>
                <a:prstClr val="black">
                  <a:lumMod val="95000"/>
                  <a:lumOff val="5000"/>
                </a:prstClr>
              </a:solidFill>
              <a:latin typeface="Calibri" panose="020F0502020204030204"/>
              <a:ea typeface="+mn-ea"/>
              <a:cs typeface="+mn-cs"/>
            </a:rPr>
            <a:t>Yüzyüze</a:t>
          </a:r>
          <a:r>
            <a:rPr lang="tr-TR" sz="3000" dirty="0">
              <a:solidFill>
                <a:prstClr val="black">
                  <a:lumMod val="95000"/>
                  <a:lumOff val="5000"/>
                </a:prstClr>
              </a:solidFill>
              <a:latin typeface="Calibri" panose="020F0502020204030204"/>
              <a:ea typeface="+mn-ea"/>
              <a:cs typeface="+mn-cs"/>
            </a:rPr>
            <a:t>/Uzaktan</a:t>
          </a:r>
          <a:endParaRPr lang="tr-TR" sz="2600" dirty="0">
            <a:solidFill>
              <a:schemeClr val="tx1">
                <a:lumMod val="95000"/>
                <a:lumOff val="5000"/>
              </a:schemeClr>
            </a:solidFill>
          </a:endParaRPr>
        </a:p>
      </dgm:t>
    </dgm:pt>
    <dgm:pt modelId="{D7204F65-24A4-44B1-A12F-74F5B9B9F5F5}" type="parTrans" cxnId="{62860D47-1D16-4BC8-A438-6953AD875A7B}">
      <dgm:prSet/>
      <dgm:spPr/>
      <dgm:t>
        <a:bodyPr/>
        <a:lstStyle/>
        <a:p>
          <a:endParaRPr lang="tr-TR" sz="3000">
            <a:solidFill>
              <a:schemeClr val="tx1">
                <a:lumMod val="95000"/>
                <a:lumOff val="5000"/>
              </a:schemeClr>
            </a:solidFill>
          </a:endParaRPr>
        </a:p>
      </dgm:t>
    </dgm:pt>
    <dgm:pt modelId="{9727EC94-91B8-476D-993F-4A507F88EC5A}" type="sibTrans" cxnId="{62860D47-1D16-4BC8-A438-6953AD875A7B}">
      <dgm:prSet custT="1"/>
      <dgm:spPr/>
      <dgm:t>
        <a:bodyPr/>
        <a:lstStyle/>
        <a:p>
          <a:endParaRPr lang="tr-TR" sz="3000">
            <a:solidFill>
              <a:schemeClr val="tx1">
                <a:lumMod val="95000"/>
                <a:lumOff val="5000"/>
              </a:schemeClr>
            </a:solidFill>
          </a:endParaRPr>
        </a:p>
      </dgm:t>
    </dgm:pt>
    <dgm:pt modelId="{BE58645E-4634-44CF-B826-0281F6041229}" type="pres">
      <dgm:prSet presAssocID="{500DF33B-DDB1-4A1E-8C4E-F148CB73D582}" presName="Name0" presStyleCnt="0">
        <dgm:presLayoutVars>
          <dgm:dir/>
          <dgm:resizeHandles val="exact"/>
        </dgm:presLayoutVars>
      </dgm:prSet>
      <dgm:spPr/>
    </dgm:pt>
    <dgm:pt modelId="{950061F5-A675-4E72-8675-8EC7F350409B}" type="pres">
      <dgm:prSet presAssocID="{AC18EA36-FF20-406E-B395-01AF47519E97}" presName="node" presStyleLbl="node1" presStyleIdx="0" presStyleCnt="1" custScaleX="100196">
        <dgm:presLayoutVars>
          <dgm:bulletEnabled val="1"/>
        </dgm:presLayoutVars>
      </dgm:prSet>
      <dgm:spPr/>
    </dgm:pt>
  </dgm:ptLst>
  <dgm:cxnLst>
    <dgm:cxn modelId="{A2A25B07-DDBC-4AC6-BAE7-75B564652D1C}" type="presOf" srcId="{500DF33B-DDB1-4A1E-8C4E-F148CB73D582}" destId="{BE58645E-4634-44CF-B826-0281F6041229}" srcOrd="0" destOrd="0" presId="urn:microsoft.com/office/officeart/2005/8/layout/process1"/>
    <dgm:cxn modelId="{61FEA310-C222-4B1C-B8A5-5FCAA84C301B}" type="presOf" srcId="{AC18EA36-FF20-406E-B395-01AF47519E97}" destId="{950061F5-A675-4E72-8675-8EC7F350409B}" srcOrd="0" destOrd="0" presId="urn:microsoft.com/office/officeart/2005/8/layout/process1"/>
    <dgm:cxn modelId="{62860D47-1D16-4BC8-A438-6953AD875A7B}" srcId="{500DF33B-DDB1-4A1E-8C4E-F148CB73D582}" destId="{AC18EA36-FF20-406E-B395-01AF47519E97}" srcOrd="0" destOrd="0" parTransId="{D7204F65-24A4-44B1-A12F-74F5B9B9F5F5}" sibTransId="{9727EC94-91B8-476D-993F-4A507F88EC5A}"/>
    <dgm:cxn modelId="{F96F5545-281B-421F-87F8-FB4E94EDD6A0}" type="presParOf" srcId="{BE58645E-4634-44CF-B826-0281F6041229}" destId="{950061F5-A675-4E72-8675-8EC7F350409B}" srcOrd="0"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0061F5-A675-4E72-8675-8EC7F350409B}">
      <dsp:nvSpPr>
        <dsp:cNvPr id="0" name=""/>
        <dsp:cNvSpPr/>
      </dsp:nvSpPr>
      <dsp:spPr>
        <a:xfrm>
          <a:off x="5256" y="1069839"/>
          <a:ext cx="1765338" cy="220330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tr-TR" sz="3000" b="1" kern="1200" dirty="0">
              <a:solidFill>
                <a:schemeClr val="tx1">
                  <a:lumMod val="95000"/>
                  <a:lumOff val="5000"/>
                </a:schemeClr>
              </a:solidFill>
            </a:rPr>
            <a:t>Ön Ziyaret</a:t>
          </a:r>
        </a:p>
        <a:p>
          <a:pPr marL="0" lvl="0" indent="0" algn="ctr" defTabSz="1333500">
            <a:lnSpc>
              <a:spcPct val="90000"/>
            </a:lnSpc>
            <a:spcBef>
              <a:spcPct val="0"/>
            </a:spcBef>
            <a:spcAft>
              <a:spcPct val="35000"/>
            </a:spcAft>
            <a:buNone/>
          </a:pPr>
          <a:r>
            <a:rPr lang="tr-TR" sz="2600" kern="1200" dirty="0">
              <a:solidFill>
                <a:schemeClr val="tx1">
                  <a:lumMod val="95000"/>
                  <a:lumOff val="5000"/>
                </a:schemeClr>
              </a:solidFill>
            </a:rPr>
            <a:t>1 Gün</a:t>
          </a:r>
        </a:p>
        <a:p>
          <a:pPr marL="0" lvl="0" indent="0" algn="ctr" defTabSz="1333500">
            <a:lnSpc>
              <a:spcPct val="90000"/>
            </a:lnSpc>
            <a:spcBef>
              <a:spcPct val="0"/>
            </a:spcBef>
            <a:spcAft>
              <a:spcPct val="35000"/>
            </a:spcAft>
            <a:buNone/>
          </a:pPr>
          <a:r>
            <a:rPr lang="tr-TR" sz="2600" kern="1200" dirty="0">
              <a:solidFill>
                <a:schemeClr val="tx1">
                  <a:lumMod val="95000"/>
                  <a:lumOff val="5000"/>
                </a:schemeClr>
              </a:solidFill>
            </a:rPr>
            <a:t>Uzaktan</a:t>
          </a:r>
        </a:p>
      </dsp:txBody>
      <dsp:txXfrm>
        <a:off x="56961" y="1121544"/>
        <a:ext cx="1661928" cy="2099898"/>
      </dsp:txXfrm>
    </dsp:sp>
    <dsp:sp modelId="{CEEE8836-ACF2-4271-AA27-A037EE5DB8CF}">
      <dsp:nvSpPr>
        <dsp:cNvPr id="0" name=""/>
        <dsp:cNvSpPr/>
      </dsp:nvSpPr>
      <dsp:spPr>
        <a:xfrm>
          <a:off x="1947128" y="1952591"/>
          <a:ext cx="374251" cy="43780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333500">
            <a:lnSpc>
              <a:spcPct val="90000"/>
            </a:lnSpc>
            <a:spcBef>
              <a:spcPct val="0"/>
            </a:spcBef>
            <a:spcAft>
              <a:spcPct val="35000"/>
            </a:spcAft>
            <a:buNone/>
          </a:pPr>
          <a:endParaRPr lang="tr-TR" sz="3000" kern="1200">
            <a:solidFill>
              <a:schemeClr val="tx1">
                <a:lumMod val="95000"/>
                <a:lumOff val="5000"/>
              </a:schemeClr>
            </a:solidFill>
          </a:endParaRPr>
        </a:p>
      </dsp:txBody>
      <dsp:txXfrm>
        <a:off x="1947128" y="2040152"/>
        <a:ext cx="261976" cy="262681"/>
      </dsp:txXfrm>
    </dsp:sp>
    <dsp:sp modelId="{A2C746DB-0406-4B42-9F06-BB47F7224AF5}">
      <dsp:nvSpPr>
        <dsp:cNvPr id="0" name=""/>
        <dsp:cNvSpPr/>
      </dsp:nvSpPr>
      <dsp:spPr>
        <a:xfrm>
          <a:off x="2476730" y="1069839"/>
          <a:ext cx="2852734" cy="220330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tr-TR" sz="3000" b="1" kern="1200" dirty="0">
              <a:solidFill>
                <a:prstClr val="black">
                  <a:lumMod val="95000"/>
                  <a:lumOff val="5000"/>
                </a:prstClr>
              </a:solidFill>
              <a:latin typeface="Calibri" panose="020F0502020204030204"/>
              <a:ea typeface="+mn-ea"/>
              <a:cs typeface="+mn-cs"/>
            </a:rPr>
            <a:t>Uzaktan Ziyaret</a:t>
          </a:r>
        </a:p>
        <a:p>
          <a:pPr marL="0" lvl="0" algn="ctr" defTabSz="1333500">
            <a:lnSpc>
              <a:spcPct val="90000"/>
            </a:lnSpc>
            <a:spcBef>
              <a:spcPct val="0"/>
            </a:spcBef>
            <a:spcAft>
              <a:spcPct val="35000"/>
            </a:spcAft>
            <a:buNone/>
          </a:pPr>
          <a:r>
            <a:rPr lang="tr-TR" sz="2600" kern="1200" dirty="0">
              <a:solidFill>
                <a:prstClr val="black">
                  <a:lumMod val="95000"/>
                  <a:lumOff val="5000"/>
                </a:prstClr>
              </a:solidFill>
              <a:latin typeface="Calibri" panose="020F0502020204030204"/>
              <a:ea typeface="+mn-ea"/>
              <a:cs typeface="+mn-cs"/>
            </a:rPr>
            <a:t>2 gün</a:t>
          </a:r>
        </a:p>
        <a:p>
          <a:pPr marL="0" lvl="0" algn="ctr" defTabSz="1333500">
            <a:lnSpc>
              <a:spcPct val="90000"/>
            </a:lnSpc>
            <a:spcBef>
              <a:spcPct val="0"/>
            </a:spcBef>
            <a:spcAft>
              <a:spcPct val="35000"/>
            </a:spcAft>
            <a:buNone/>
          </a:pPr>
          <a:r>
            <a:rPr lang="tr-TR" sz="2600" kern="1200" dirty="0">
              <a:solidFill>
                <a:prstClr val="black">
                  <a:lumMod val="95000"/>
                  <a:lumOff val="5000"/>
                </a:prstClr>
              </a:solidFill>
              <a:latin typeface="Calibri" panose="020F0502020204030204"/>
              <a:ea typeface="+mn-ea"/>
              <a:cs typeface="+mn-cs"/>
            </a:rPr>
            <a:t>Karma/Uzaktan</a:t>
          </a:r>
        </a:p>
      </dsp:txBody>
      <dsp:txXfrm>
        <a:off x="2541263" y="1134372"/>
        <a:ext cx="2723668" cy="2074242"/>
      </dsp:txXfrm>
    </dsp:sp>
    <dsp:sp modelId="{8C6F578B-54BB-4484-93D9-9BB1D3E17A64}">
      <dsp:nvSpPr>
        <dsp:cNvPr id="0" name=""/>
        <dsp:cNvSpPr/>
      </dsp:nvSpPr>
      <dsp:spPr>
        <a:xfrm>
          <a:off x="5505998" y="1952591"/>
          <a:ext cx="374251" cy="43780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333500">
            <a:lnSpc>
              <a:spcPct val="90000"/>
            </a:lnSpc>
            <a:spcBef>
              <a:spcPct val="0"/>
            </a:spcBef>
            <a:spcAft>
              <a:spcPct val="35000"/>
            </a:spcAft>
            <a:buNone/>
          </a:pPr>
          <a:endParaRPr lang="tr-TR" sz="3000" kern="1200">
            <a:solidFill>
              <a:schemeClr val="tx1">
                <a:lumMod val="95000"/>
                <a:lumOff val="5000"/>
              </a:schemeClr>
            </a:solidFill>
          </a:endParaRPr>
        </a:p>
      </dsp:txBody>
      <dsp:txXfrm>
        <a:off x="5505998" y="2040152"/>
        <a:ext cx="261976" cy="262681"/>
      </dsp:txXfrm>
    </dsp:sp>
    <dsp:sp modelId="{3742DAF9-32B4-46EC-8D46-6ACDCF83C147}">
      <dsp:nvSpPr>
        <dsp:cNvPr id="0" name=""/>
        <dsp:cNvSpPr/>
      </dsp:nvSpPr>
      <dsp:spPr>
        <a:xfrm>
          <a:off x="6035600" y="1069839"/>
          <a:ext cx="2861843" cy="220330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tr-TR" sz="3000" b="1" kern="1200" dirty="0">
              <a:solidFill>
                <a:schemeClr val="tx1">
                  <a:lumMod val="95000"/>
                  <a:lumOff val="5000"/>
                </a:schemeClr>
              </a:solidFill>
            </a:rPr>
            <a:t>Saha Ziyareti</a:t>
          </a:r>
        </a:p>
        <a:p>
          <a:pPr marL="0" lvl="0" indent="0" algn="ctr" defTabSz="1333500">
            <a:lnSpc>
              <a:spcPct val="90000"/>
            </a:lnSpc>
            <a:spcBef>
              <a:spcPct val="0"/>
            </a:spcBef>
            <a:spcAft>
              <a:spcPct val="35000"/>
            </a:spcAft>
            <a:buNone/>
          </a:pPr>
          <a:r>
            <a:rPr lang="tr-TR" sz="2600" kern="1200" dirty="0">
              <a:solidFill>
                <a:prstClr val="black">
                  <a:lumMod val="95000"/>
                  <a:lumOff val="5000"/>
                </a:prstClr>
              </a:solidFill>
              <a:latin typeface="Calibri" panose="020F0502020204030204"/>
              <a:ea typeface="+mn-ea"/>
              <a:cs typeface="+mn-cs"/>
            </a:rPr>
            <a:t>2 gün</a:t>
          </a:r>
        </a:p>
        <a:p>
          <a:pPr marL="0" lvl="0" indent="0" algn="ctr" defTabSz="1333500">
            <a:lnSpc>
              <a:spcPct val="90000"/>
            </a:lnSpc>
            <a:spcBef>
              <a:spcPct val="0"/>
            </a:spcBef>
            <a:spcAft>
              <a:spcPct val="35000"/>
            </a:spcAft>
            <a:buNone/>
          </a:pPr>
          <a:r>
            <a:rPr lang="tr-TR" sz="2600" kern="1200" dirty="0" err="1">
              <a:solidFill>
                <a:prstClr val="black">
                  <a:lumMod val="95000"/>
                  <a:lumOff val="5000"/>
                </a:prstClr>
              </a:solidFill>
              <a:latin typeface="Calibri" panose="020F0502020204030204"/>
              <a:ea typeface="+mn-ea"/>
              <a:cs typeface="+mn-cs"/>
            </a:rPr>
            <a:t>Yüzyüze</a:t>
          </a:r>
          <a:r>
            <a:rPr lang="tr-TR" sz="2600" kern="1200" dirty="0">
              <a:solidFill>
                <a:prstClr val="black">
                  <a:lumMod val="95000"/>
                  <a:lumOff val="5000"/>
                </a:prstClr>
              </a:solidFill>
              <a:latin typeface="Calibri" panose="020F0502020204030204"/>
              <a:ea typeface="+mn-ea"/>
              <a:cs typeface="+mn-cs"/>
            </a:rPr>
            <a:t>/Uzaktan</a:t>
          </a:r>
        </a:p>
      </dsp:txBody>
      <dsp:txXfrm>
        <a:off x="6100133" y="1134372"/>
        <a:ext cx="2732777" cy="207424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0061F5-A675-4E72-8675-8EC7F350409B}">
      <dsp:nvSpPr>
        <dsp:cNvPr id="0" name=""/>
        <dsp:cNvSpPr/>
      </dsp:nvSpPr>
      <dsp:spPr>
        <a:xfrm>
          <a:off x="0" y="186986"/>
          <a:ext cx="2149707" cy="183396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tr-TR" sz="3000" b="1" kern="1200" dirty="0">
              <a:solidFill>
                <a:schemeClr val="tx1">
                  <a:lumMod val="95000"/>
                  <a:lumOff val="5000"/>
                </a:schemeClr>
              </a:solidFill>
            </a:rPr>
            <a:t>Ön Ziyaret</a:t>
          </a:r>
        </a:p>
        <a:p>
          <a:pPr marL="0" lvl="0" indent="0" algn="ctr" defTabSz="1333500">
            <a:lnSpc>
              <a:spcPct val="90000"/>
            </a:lnSpc>
            <a:spcBef>
              <a:spcPct val="0"/>
            </a:spcBef>
            <a:spcAft>
              <a:spcPct val="35000"/>
            </a:spcAft>
            <a:buNone/>
          </a:pPr>
          <a:r>
            <a:rPr lang="tr-TR" sz="2600" kern="1200" dirty="0">
              <a:solidFill>
                <a:schemeClr val="tx1">
                  <a:lumMod val="95000"/>
                  <a:lumOff val="5000"/>
                </a:schemeClr>
              </a:solidFill>
            </a:rPr>
            <a:t>1 Gün</a:t>
          </a:r>
        </a:p>
        <a:p>
          <a:pPr marL="0" lvl="0" indent="0" algn="ctr" defTabSz="1333500">
            <a:lnSpc>
              <a:spcPct val="90000"/>
            </a:lnSpc>
            <a:spcBef>
              <a:spcPct val="0"/>
            </a:spcBef>
            <a:spcAft>
              <a:spcPct val="35000"/>
            </a:spcAft>
            <a:buNone/>
          </a:pPr>
          <a:r>
            <a:rPr lang="tr-TR" sz="2600" kern="1200" dirty="0">
              <a:solidFill>
                <a:schemeClr val="tx1">
                  <a:lumMod val="95000"/>
                  <a:lumOff val="5000"/>
                </a:schemeClr>
              </a:solidFill>
            </a:rPr>
            <a:t>Uzaktan</a:t>
          </a:r>
        </a:p>
      </dsp:txBody>
      <dsp:txXfrm>
        <a:off x="53715" y="240701"/>
        <a:ext cx="2042277" cy="172653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0061F5-A675-4E72-8675-8EC7F350409B}">
      <dsp:nvSpPr>
        <dsp:cNvPr id="0" name=""/>
        <dsp:cNvSpPr/>
      </dsp:nvSpPr>
      <dsp:spPr>
        <a:xfrm>
          <a:off x="1423" y="108003"/>
          <a:ext cx="2916293" cy="199193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tr-TR" sz="3000" b="1" kern="1200" dirty="0">
              <a:solidFill>
                <a:prstClr val="black">
                  <a:lumMod val="95000"/>
                  <a:lumOff val="5000"/>
                </a:prstClr>
              </a:solidFill>
              <a:latin typeface="Calibri" panose="020F0502020204030204"/>
              <a:ea typeface="+mn-ea"/>
              <a:cs typeface="+mn-cs"/>
            </a:rPr>
            <a:t>Uzaktan Ziyaret</a:t>
          </a:r>
        </a:p>
        <a:p>
          <a:pPr marL="0" lvl="0" indent="0" algn="ctr" defTabSz="1333500">
            <a:lnSpc>
              <a:spcPct val="90000"/>
            </a:lnSpc>
            <a:spcBef>
              <a:spcPct val="0"/>
            </a:spcBef>
            <a:spcAft>
              <a:spcPct val="35000"/>
            </a:spcAft>
            <a:buNone/>
          </a:pPr>
          <a:r>
            <a:rPr lang="tr-TR" sz="3000" kern="1200" dirty="0">
              <a:solidFill>
                <a:prstClr val="black">
                  <a:lumMod val="95000"/>
                  <a:lumOff val="5000"/>
                </a:prstClr>
              </a:solidFill>
              <a:latin typeface="Calibri" panose="020F0502020204030204"/>
              <a:ea typeface="+mn-ea"/>
              <a:cs typeface="+mn-cs"/>
            </a:rPr>
            <a:t>2 gün</a:t>
          </a:r>
        </a:p>
        <a:p>
          <a:pPr marL="0" lvl="0" indent="0" algn="ctr" defTabSz="1333500">
            <a:lnSpc>
              <a:spcPct val="90000"/>
            </a:lnSpc>
            <a:spcBef>
              <a:spcPct val="0"/>
            </a:spcBef>
            <a:spcAft>
              <a:spcPct val="35000"/>
            </a:spcAft>
            <a:buNone/>
          </a:pPr>
          <a:r>
            <a:rPr lang="tr-TR" sz="3000" kern="1200" dirty="0">
              <a:solidFill>
                <a:prstClr val="black">
                  <a:lumMod val="95000"/>
                  <a:lumOff val="5000"/>
                </a:prstClr>
              </a:solidFill>
              <a:latin typeface="Calibri" panose="020F0502020204030204"/>
              <a:ea typeface="+mn-ea"/>
              <a:cs typeface="+mn-cs"/>
            </a:rPr>
            <a:t>Karma/Uzaktan</a:t>
          </a:r>
          <a:endParaRPr lang="tr-TR" sz="2600" kern="1200" dirty="0">
            <a:solidFill>
              <a:schemeClr val="tx1">
                <a:lumMod val="95000"/>
                <a:lumOff val="5000"/>
              </a:schemeClr>
            </a:solidFill>
          </a:endParaRPr>
        </a:p>
      </dsp:txBody>
      <dsp:txXfrm>
        <a:off x="59765" y="166345"/>
        <a:ext cx="2799609" cy="187525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0061F5-A675-4E72-8675-8EC7F350409B}">
      <dsp:nvSpPr>
        <dsp:cNvPr id="0" name=""/>
        <dsp:cNvSpPr/>
      </dsp:nvSpPr>
      <dsp:spPr>
        <a:xfrm>
          <a:off x="1506" y="136786"/>
          <a:ext cx="3085627" cy="193436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tr-TR" sz="3000" b="1" kern="1200" dirty="0">
              <a:solidFill>
                <a:schemeClr val="tx1">
                  <a:lumMod val="95000"/>
                  <a:lumOff val="5000"/>
                </a:schemeClr>
              </a:solidFill>
            </a:rPr>
            <a:t>Saha Ziyareti</a:t>
          </a:r>
        </a:p>
        <a:p>
          <a:pPr marL="0" lvl="0" indent="0" algn="ctr" defTabSz="1333500">
            <a:lnSpc>
              <a:spcPct val="90000"/>
            </a:lnSpc>
            <a:spcBef>
              <a:spcPct val="0"/>
            </a:spcBef>
            <a:spcAft>
              <a:spcPct val="35000"/>
            </a:spcAft>
            <a:buNone/>
          </a:pPr>
          <a:r>
            <a:rPr lang="tr-TR" sz="3000" kern="1200" dirty="0">
              <a:solidFill>
                <a:prstClr val="black">
                  <a:lumMod val="95000"/>
                  <a:lumOff val="5000"/>
                </a:prstClr>
              </a:solidFill>
              <a:latin typeface="Calibri" panose="020F0502020204030204"/>
              <a:ea typeface="+mn-ea"/>
              <a:cs typeface="+mn-cs"/>
            </a:rPr>
            <a:t>2 gün</a:t>
          </a:r>
        </a:p>
        <a:p>
          <a:pPr marL="0" lvl="0" indent="0" algn="ctr" defTabSz="1333500">
            <a:lnSpc>
              <a:spcPct val="90000"/>
            </a:lnSpc>
            <a:spcBef>
              <a:spcPct val="0"/>
            </a:spcBef>
            <a:spcAft>
              <a:spcPct val="35000"/>
            </a:spcAft>
            <a:buNone/>
          </a:pPr>
          <a:r>
            <a:rPr lang="tr-TR" sz="3000" kern="1200" dirty="0" err="1">
              <a:solidFill>
                <a:prstClr val="black">
                  <a:lumMod val="95000"/>
                  <a:lumOff val="5000"/>
                </a:prstClr>
              </a:solidFill>
              <a:latin typeface="Calibri" panose="020F0502020204030204"/>
              <a:ea typeface="+mn-ea"/>
              <a:cs typeface="+mn-cs"/>
            </a:rPr>
            <a:t>Yüzyüze</a:t>
          </a:r>
          <a:r>
            <a:rPr lang="tr-TR" sz="3000" kern="1200" dirty="0">
              <a:solidFill>
                <a:prstClr val="black">
                  <a:lumMod val="95000"/>
                  <a:lumOff val="5000"/>
                </a:prstClr>
              </a:solidFill>
              <a:latin typeface="Calibri" panose="020F0502020204030204"/>
              <a:ea typeface="+mn-ea"/>
              <a:cs typeface="+mn-cs"/>
            </a:rPr>
            <a:t>/Uzaktan</a:t>
          </a:r>
          <a:endParaRPr lang="tr-TR" sz="2600" kern="1200" dirty="0">
            <a:solidFill>
              <a:schemeClr val="tx1">
                <a:lumMod val="95000"/>
                <a:lumOff val="5000"/>
              </a:schemeClr>
            </a:solidFill>
          </a:endParaRPr>
        </a:p>
      </dsp:txBody>
      <dsp:txXfrm>
        <a:off x="58162" y="193442"/>
        <a:ext cx="2972315" cy="1821056"/>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5D3A4B-4C3B-4F54-8064-70AE8B45826F}" type="datetimeFigureOut">
              <a:rPr lang="tr-TR" smtClean="0"/>
              <a:t>21.11.2024</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26C183-6D83-456B-BC41-AC89D6B43A73}" type="slidenum">
              <a:rPr lang="tr-TR" smtClean="0"/>
              <a:t>‹#›</a:t>
            </a:fld>
            <a:endParaRPr lang="tr-TR"/>
          </a:p>
        </p:txBody>
      </p:sp>
    </p:spTree>
    <p:extLst>
      <p:ext uri="{BB962C8B-B14F-4D97-AF65-F5344CB8AC3E}">
        <p14:creationId xmlns:p14="http://schemas.microsoft.com/office/powerpoint/2010/main" val="33660754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Image Placeholder 1">
            <a:extLst>
              <a:ext uri="{FF2B5EF4-FFF2-40B4-BE49-F238E27FC236}">
                <a16:creationId xmlns:a16="http://schemas.microsoft.com/office/drawing/2014/main" id="{7B338962-6865-4047-BF13-451CB7E0DAB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0" name="Notes Placeholder 2">
            <a:extLst>
              <a:ext uri="{FF2B5EF4-FFF2-40B4-BE49-F238E27FC236}">
                <a16:creationId xmlns:a16="http://schemas.microsoft.com/office/drawing/2014/main" id="{4A1C3C97-40D2-E145-BB0C-7918875B956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48131" name="Slide Number Placeholder 3">
            <a:extLst>
              <a:ext uri="{FF2B5EF4-FFF2-40B4-BE49-F238E27FC236}">
                <a16:creationId xmlns:a16="http://schemas.microsoft.com/office/drawing/2014/main" id="{C2284640-E77A-124C-BEE8-6E54D90B647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8AF2F30C-5B26-154E-9BFA-22875C023E8B}" type="slidenum">
              <a:rPr lang="en-US" altLang="tr-TR"/>
              <a:pPr/>
              <a:t>21</a:t>
            </a:fld>
            <a:endParaRPr lang="en-US" alt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a:extLst>
              <a:ext uri="{FF2B5EF4-FFF2-40B4-BE49-F238E27FC236}">
                <a16:creationId xmlns:a16="http://schemas.microsoft.com/office/drawing/2014/main" id="{A4E5CE5E-E3D7-6F4B-B0AA-0792BE7741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8" name="Notes Placeholder 2">
            <a:extLst>
              <a:ext uri="{FF2B5EF4-FFF2-40B4-BE49-F238E27FC236}">
                <a16:creationId xmlns:a16="http://schemas.microsoft.com/office/drawing/2014/main" id="{A3900F12-15EE-C840-A4C5-A493A47817B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50179" name="Slide Number Placeholder 3">
            <a:extLst>
              <a:ext uri="{FF2B5EF4-FFF2-40B4-BE49-F238E27FC236}">
                <a16:creationId xmlns:a16="http://schemas.microsoft.com/office/drawing/2014/main" id="{88926823-9F2F-B34E-9A0D-DEE95D9BE09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9B19350F-34DA-4945-BB09-91329A2EDAEE}" type="slidenum">
              <a:rPr lang="en-US" altLang="tr-TR"/>
              <a:pPr/>
              <a:t>22</a:t>
            </a:fld>
            <a:endParaRPr lang="en-US" alt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a:extLst>
              <a:ext uri="{FF2B5EF4-FFF2-40B4-BE49-F238E27FC236}">
                <a16:creationId xmlns:a16="http://schemas.microsoft.com/office/drawing/2014/main" id="{C9F031FA-BBAE-CC43-9AC2-A30A0D5EF4E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6" name="Notes Placeholder 2">
            <a:extLst>
              <a:ext uri="{FF2B5EF4-FFF2-40B4-BE49-F238E27FC236}">
                <a16:creationId xmlns:a16="http://schemas.microsoft.com/office/drawing/2014/main" id="{2684DE7A-1AA5-3542-95A9-E51AE8B85AD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52227" name="Slide Number Placeholder 3">
            <a:extLst>
              <a:ext uri="{FF2B5EF4-FFF2-40B4-BE49-F238E27FC236}">
                <a16:creationId xmlns:a16="http://schemas.microsoft.com/office/drawing/2014/main" id="{F3AA3D08-4084-E745-91AD-83FC5B39381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BBC721EB-F079-134E-9F5B-2E9783880224}" type="slidenum">
              <a:rPr lang="en-US" altLang="tr-TR"/>
              <a:pPr/>
              <a:t>23</a:t>
            </a:fld>
            <a:endParaRPr lang="en-US" altLang="tr-T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Image Placeholder 1">
            <a:extLst>
              <a:ext uri="{FF2B5EF4-FFF2-40B4-BE49-F238E27FC236}">
                <a16:creationId xmlns:a16="http://schemas.microsoft.com/office/drawing/2014/main" id="{992A0D69-B8E7-8D4A-A20D-53C8D9F303E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4" name="Notes Placeholder 2">
            <a:extLst>
              <a:ext uri="{FF2B5EF4-FFF2-40B4-BE49-F238E27FC236}">
                <a16:creationId xmlns:a16="http://schemas.microsoft.com/office/drawing/2014/main" id="{4E20D6BC-5958-CC46-AF83-4C9B9610832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54275" name="Slide Number Placeholder 3">
            <a:extLst>
              <a:ext uri="{FF2B5EF4-FFF2-40B4-BE49-F238E27FC236}">
                <a16:creationId xmlns:a16="http://schemas.microsoft.com/office/drawing/2014/main" id="{2957EFF1-8B10-E54D-9F09-88AE529C306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979AFF51-0EF9-2D4F-8E8D-29F92CA16E44}" type="slidenum">
              <a:rPr lang="en-US" altLang="tr-TR"/>
              <a:pPr/>
              <a:t>24</a:t>
            </a:fld>
            <a:endParaRPr lang="en-US" altLang="tr-T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a:extLst>
              <a:ext uri="{FF2B5EF4-FFF2-40B4-BE49-F238E27FC236}">
                <a16:creationId xmlns:a16="http://schemas.microsoft.com/office/drawing/2014/main" id="{7F093C0F-0924-2F4F-AED6-EA407D9F304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2" name="Notes Placeholder 2">
            <a:extLst>
              <a:ext uri="{FF2B5EF4-FFF2-40B4-BE49-F238E27FC236}">
                <a16:creationId xmlns:a16="http://schemas.microsoft.com/office/drawing/2014/main" id="{DF099999-532E-E343-90CD-4617CFA85CD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56323" name="Slide Number Placeholder 3">
            <a:extLst>
              <a:ext uri="{FF2B5EF4-FFF2-40B4-BE49-F238E27FC236}">
                <a16:creationId xmlns:a16="http://schemas.microsoft.com/office/drawing/2014/main" id="{F3B6952F-B705-2446-86C0-BCBDE35E49C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666AE2BA-6130-394F-857D-98B739FF576B}" type="slidenum">
              <a:rPr lang="en-US" altLang="tr-TR"/>
              <a:pPr/>
              <a:t>25</a:t>
            </a:fld>
            <a:endParaRPr lang="en-US" alt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63ECD20-032D-439F-B13B-B042C210400E}"/>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554C45B7-0D85-4932-BB63-C71427B6C7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D931B25D-B07E-4222-9BC0-00A503BB3E5F}"/>
              </a:ext>
            </a:extLst>
          </p:cNvPr>
          <p:cNvSpPr>
            <a:spLocks noGrp="1"/>
          </p:cNvSpPr>
          <p:nvPr>
            <p:ph type="dt" sz="half" idx="10"/>
          </p:nvPr>
        </p:nvSpPr>
        <p:spPr/>
        <p:txBody>
          <a:bodyPr/>
          <a:lstStyle/>
          <a:p>
            <a:fld id="{7020916E-2907-451D-AFCA-24DF40D3DCEB}" type="datetimeFigureOut">
              <a:rPr lang="tr-TR" smtClean="0"/>
              <a:t>21.11.2024</a:t>
            </a:fld>
            <a:endParaRPr lang="tr-TR"/>
          </a:p>
        </p:txBody>
      </p:sp>
      <p:sp>
        <p:nvSpPr>
          <p:cNvPr id="5" name="Alt Bilgi Yer Tutucusu 4">
            <a:extLst>
              <a:ext uri="{FF2B5EF4-FFF2-40B4-BE49-F238E27FC236}">
                <a16:creationId xmlns:a16="http://schemas.microsoft.com/office/drawing/2014/main" id="{2D6C17C0-B29A-4408-BB22-1A07843ED10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2E5EEEA-90F5-4362-985D-4BAD530F5133}"/>
              </a:ext>
            </a:extLst>
          </p:cNvPr>
          <p:cNvSpPr>
            <a:spLocks noGrp="1"/>
          </p:cNvSpPr>
          <p:nvPr>
            <p:ph type="sldNum" sz="quarter" idx="12"/>
          </p:nvPr>
        </p:nvSpPr>
        <p:spPr/>
        <p:txBody>
          <a:bodyPr/>
          <a:lstStyle/>
          <a:p>
            <a:fld id="{300A63CB-D588-49E8-9219-82486D610585}" type="slidenum">
              <a:rPr lang="tr-TR" smtClean="0"/>
              <a:t>‹#›</a:t>
            </a:fld>
            <a:endParaRPr lang="tr-TR"/>
          </a:p>
        </p:txBody>
      </p:sp>
    </p:spTree>
    <p:extLst>
      <p:ext uri="{BB962C8B-B14F-4D97-AF65-F5344CB8AC3E}">
        <p14:creationId xmlns:p14="http://schemas.microsoft.com/office/powerpoint/2010/main" val="40968928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FCAE511-C484-4D1E-B014-F24C9F2ADA1F}"/>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BB46E1DD-BAF8-4CBE-B6BD-863354D740BC}"/>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C1B76D9-FE13-49A3-BAB5-55185746AF95}"/>
              </a:ext>
            </a:extLst>
          </p:cNvPr>
          <p:cNvSpPr>
            <a:spLocks noGrp="1"/>
          </p:cNvSpPr>
          <p:nvPr>
            <p:ph type="dt" sz="half" idx="10"/>
          </p:nvPr>
        </p:nvSpPr>
        <p:spPr/>
        <p:txBody>
          <a:bodyPr/>
          <a:lstStyle/>
          <a:p>
            <a:fld id="{7020916E-2907-451D-AFCA-24DF40D3DCEB}" type="datetimeFigureOut">
              <a:rPr lang="tr-TR" smtClean="0"/>
              <a:t>21.11.2024</a:t>
            </a:fld>
            <a:endParaRPr lang="tr-TR"/>
          </a:p>
        </p:txBody>
      </p:sp>
      <p:sp>
        <p:nvSpPr>
          <p:cNvPr id="5" name="Alt Bilgi Yer Tutucusu 4">
            <a:extLst>
              <a:ext uri="{FF2B5EF4-FFF2-40B4-BE49-F238E27FC236}">
                <a16:creationId xmlns:a16="http://schemas.microsoft.com/office/drawing/2014/main" id="{D72EA40D-B276-44E8-9010-29FA66817B5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23B4ED3-9E97-491C-8613-486C9EDBD5EB}"/>
              </a:ext>
            </a:extLst>
          </p:cNvPr>
          <p:cNvSpPr>
            <a:spLocks noGrp="1"/>
          </p:cNvSpPr>
          <p:nvPr>
            <p:ph type="sldNum" sz="quarter" idx="12"/>
          </p:nvPr>
        </p:nvSpPr>
        <p:spPr/>
        <p:txBody>
          <a:bodyPr/>
          <a:lstStyle/>
          <a:p>
            <a:fld id="{300A63CB-D588-49E8-9219-82486D610585}" type="slidenum">
              <a:rPr lang="tr-TR" smtClean="0"/>
              <a:t>‹#›</a:t>
            </a:fld>
            <a:endParaRPr lang="tr-TR"/>
          </a:p>
        </p:txBody>
      </p:sp>
    </p:spTree>
    <p:extLst>
      <p:ext uri="{BB962C8B-B14F-4D97-AF65-F5344CB8AC3E}">
        <p14:creationId xmlns:p14="http://schemas.microsoft.com/office/powerpoint/2010/main" val="2005145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B85480F8-C6DA-4FA6-92F0-B44AB24CDE62}"/>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537EEE75-656C-467A-AE1F-D74A37AC40D0}"/>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F101588-A503-498C-BAF0-60F10137BF49}"/>
              </a:ext>
            </a:extLst>
          </p:cNvPr>
          <p:cNvSpPr>
            <a:spLocks noGrp="1"/>
          </p:cNvSpPr>
          <p:nvPr>
            <p:ph type="dt" sz="half" idx="10"/>
          </p:nvPr>
        </p:nvSpPr>
        <p:spPr/>
        <p:txBody>
          <a:bodyPr/>
          <a:lstStyle/>
          <a:p>
            <a:fld id="{7020916E-2907-451D-AFCA-24DF40D3DCEB}" type="datetimeFigureOut">
              <a:rPr lang="tr-TR" smtClean="0"/>
              <a:t>21.11.2024</a:t>
            </a:fld>
            <a:endParaRPr lang="tr-TR"/>
          </a:p>
        </p:txBody>
      </p:sp>
      <p:sp>
        <p:nvSpPr>
          <p:cNvPr id="5" name="Alt Bilgi Yer Tutucusu 4">
            <a:extLst>
              <a:ext uri="{FF2B5EF4-FFF2-40B4-BE49-F238E27FC236}">
                <a16:creationId xmlns:a16="http://schemas.microsoft.com/office/drawing/2014/main" id="{25C637E8-7427-498A-853F-D377207B132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AD85429-4916-4330-9192-143160556A2C}"/>
              </a:ext>
            </a:extLst>
          </p:cNvPr>
          <p:cNvSpPr>
            <a:spLocks noGrp="1"/>
          </p:cNvSpPr>
          <p:nvPr>
            <p:ph type="sldNum" sz="quarter" idx="12"/>
          </p:nvPr>
        </p:nvSpPr>
        <p:spPr/>
        <p:txBody>
          <a:bodyPr/>
          <a:lstStyle/>
          <a:p>
            <a:fld id="{300A63CB-D588-49E8-9219-82486D610585}" type="slidenum">
              <a:rPr lang="tr-TR" smtClean="0"/>
              <a:t>‹#›</a:t>
            </a:fld>
            <a:endParaRPr lang="tr-TR"/>
          </a:p>
        </p:txBody>
      </p:sp>
    </p:spTree>
    <p:extLst>
      <p:ext uri="{BB962C8B-B14F-4D97-AF65-F5344CB8AC3E}">
        <p14:creationId xmlns:p14="http://schemas.microsoft.com/office/powerpoint/2010/main" val="3779717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20A56B4-E525-42B9-9D59-E316D7417395}"/>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1663E178-BC45-4709-9BC6-AEF42E810F2F}"/>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F687A4D-FC58-4340-B0D3-CF7AE798C01B}"/>
              </a:ext>
            </a:extLst>
          </p:cNvPr>
          <p:cNvSpPr>
            <a:spLocks noGrp="1"/>
          </p:cNvSpPr>
          <p:nvPr>
            <p:ph type="dt" sz="half" idx="10"/>
          </p:nvPr>
        </p:nvSpPr>
        <p:spPr/>
        <p:txBody>
          <a:bodyPr/>
          <a:lstStyle/>
          <a:p>
            <a:fld id="{7020916E-2907-451D-AFCA-24DF40D3DCEB}" type="datetimeFigureOut">
              <a:rPr lang="tr-TR" smtClean="0"/>
              <a:t>21.11.2024</a:t>
            </a:fld>
            <a:endParaRPr lang="tr-TR"/>
          </a:p>
        </p:txBody>
      </p:sp>
      <p:sp>
        <p:nvSpPr>
          <p:cNvPr id="5" name="Alt Bilgi Yer Tutucusu 4">
            <a:extLst>
              <a:ext uri="{FF2B5EF4-FFF2-40B4-BE49-F238E27FC236}">
                <a16:creationId xmlns:a16="http://schemas.microsoft.com/office/drawing/2014/main" id="{1798050C-4433-40DD-A07A-572A22EBC08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00CF0B7-30BC-4F95-A5F2-5AB83658D8CC}"/>
              </a:ext>
            </a:extLst>
          </p:cNvPr>
          <p:cNvSpPr>
            <a:spLocks noGrp="1"/>
          </p:cNvSpPr>
          <p:nvPr>
            <p:ph type="sldNum" sz="quarter" idx="12"/>
          </p:nvPr>
        </p:nvSpPr>
        <p:spPr/>
        <p:txBody>
          <a:bodyPr/>
          <a:lstStyle/>
          <a:p>
            <a:fld id="{300A63CB-D588-49E8-9219-82486D610585}" type="slidenum">
              <a:rPr lang="tr-TR" smtClean="0"/>
              <a:t>‹#›</a:t>
            </a:fld>
            <a:endParaRPr lang="tr-TR"/>
          </a:p>
        </p:txBody>
      </p:sp>
    </p:spTree>
    <p:extLst>
      <p:ext uri="{BB962C8B-B14F-4D97-AF65-F5344CB8AC3E}">
        <p14:creationId xmlns:p14="http://schemas.microsoft.com/office/powerpoint/2010/main" val="2602079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F7D9530-F261-4B1C-8351-D375C821ED94}"/>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63385BFC-F929-4535-8140-F48C5143329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F34873C4-6499-4570-A46B-515FABA296B1}"/>
              </a:ext>
            </a:extLst>
          </p:cNvPr>
          <p:cNvSpPr>
            <a:spLocks noGrp="1"/>
          </p:cNvSpPr>
          <p:nvPr>
            <p:ph type="dt" sz="half" idx="10"/>
          </p:nvPr>
        </p:nvSpPr>
        <p:spPr/>
        <p:txBody>
          <a:bodyPr/>
          <a:lstStyle/>
          <a:p>
            <a:fld id="{7020916E-2907-451D-AFCA-24DF40D3DCEB}" type="datetimeFigureOut">
              <a:rPr lang="tr-TR" smtClean="0"/>
              <a:t>21.11.2024</a:t>
            </a:fld>
            <a:endParaRPr lang="tr-TR"/>
          </a:p>
        </p:txBody>
      </p:sp>
      <p:sp>
        <p:nvSpPr>
          <p:cNvPr id="5" name="Alt Bilgi Yer Tutucusu 4">
            <a:extLst>
              <a:ext uri="{FF2B5EF4-FFF2-40B4-BE49-F238E27FC236}">
                <a16:creationId xmlns:a16="http://schemas.microsoft.com/office/drawing/2014/main" id="{4F048134-8614-466D-B0F9-65FB1B69E85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56EE0FD-4C3E-412A-9976-BA05005D4ED5}"/>
              </a:ext>
            </a:extLst>
          </p:cNvPr>
          <p:cNvSpPr>
            <a:spLocks noGrp="1"/>
          </p:cNvSpPr>
          <p:nvPr>
            <p:ph type="sldNum" sz="quarter" idx="12"/>
          </p:nvPr>
        </p:nvSpPr>
        <p:spPr/>
        <p:txBody>
          <a:bodyPr/>
          <a:lstStyle/>
          <a:p>
            <a:fld id="{300A63CB-D588-49E8-9219-82486D610585}" type="slidenum">
              <a:rPr lang="tr-TR" smtClean="0"/>
              <a:t>‹#›</a:t>
            </a:fld>
            <a:endParaRPr lang="tr-TR"/>
          </a:p>
        </p:txBody>
      </p:sp>
    </p:spTree>
    <p:extLst>
      <p:ext uri="{BB962C8B-B14F-4D97-AF65-F5344CB8AC3E}">
        <p14:creationId xmlns:p14="http://schemas.microsoft.com/office/powerpoint/2010/main" val="2706786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00A8F36-1FD9-4888-9BBB-5515AEFFD8F2}"/>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0B822A97-0879-45D0-B168-2437FEFA7034}"/>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53CA6227-56EE-4010-9D5E-B97F1A357C41}"/>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478A23A1-0BBD-407D-9C51-A7BCD88B08CE}"/>
              </a:ext>
            </a:extLst>
          </p:cNvPr>
          <p:cNvSpPr>
            <a:spLocks noGrp="1"/>
          </p:cNvSpPr>
          <p:nvPr>
            <p:ph type="dt" sz="half" idx="10"/>
          </p:nvPr>
        </p:nvSpPr>
        <p:spPr/>
        <p:txBody>
          <a:bodyPr/>
          <a:lstStyle/>
          <a:p>
            <a:fld id="{7020916E-2907-451D-AFCA-24DF40D3DCEB}" type="datetimeFigureOut">
              <a:rPr lang="tr-TR" smtClean="0"/>
              <a:t>21.11.2024</a:t>
            </a:fld>
            <a:endParaRPr lang="tr-TR"/>
          </a:p>
        </p:txBody>
      </p:sp>
      <p:sp>
        <p:nvSpPr>
          <p:cNvPr id="6" name="Alt Bilgi Yer Tutucusu 5">
            <a:extLst>
              <a:ext uri="{FF2B5EF4-FFF2-40B4-BE49-F238E27FC236}">
                <a16:creationId xmlns:a16="http://schemas.microsoft.com/office/drawing/2014/main" id="{6E343CD9-9884-4A15-A0AF-A3E1C951D142}"/>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91F139D2-5CD8-4C52-8AE6-B883C80A3901}"/>
              </a:ext>
            </a:extLst>
          </p:cNvPr>
          <p:cNvSpPr>
            <a:spLocks noGrp="1"/>
          </p:cNvSpPr>
          <p:nvPr>
            <p:ph type="sldNum" sz="quarter" idx="12"/>
          </p:nvPr>
        </p:nvSpPr>
        <p:spPr/>
        <p:txBody>
          <a:bodyPr/>
          <a:lstStyle/>
          <a:p>
            <a:fld id="{300A63CB-D588-49E8-9219-82486D610585}" type="slidenum">
              <a:rPr lang="tr-TR" smtClean="0"/>
              <a:t>‹#›</a:t>
            </a:fld>
            <a:endParaRPr lang="tr-TR"/>
          </a:p>
        </p:txBody>
      </p:sp>
    </p:spTree>
    <p:extLst>
      <p:ext uri="{BB962C8B-B14F-4D97-AF65-F5344CB8AC3E}">
        <p14:creationId xmlns:p14="http://schemas.microsoft.com/office/powerpoint/2010/main" val="1168040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54CA14F-32E0-433C-A5FD-A3E84A5CDF8B}"/>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3181400E-CACA-4159-8C01-9B7F42CE8E3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934CAAE1-7067-411C-ADF7-17930A1EB881}"/>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344FA7DA-3497-4441-B107-13B7DC2CD2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DE1D6876-946A-403C-A725-60CC8DC9F6BF}"/>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DD41B276-86CF-4687-A33B-043A84410081}"/>
              </a:ext>
            </a:extLst>
          </p:cNvPr>
          <p:cNvSpPr>
            <a:spLocks noGrp="1"/>
          </p:cNvSpPr>
          <p:nvPr>
            <p:ph type="dt" sz="half" idx="10"/>
          </p:nvPr>
        </p:nvSpPr>
        <p:spPr/>
        <p:txBody>
          <a:bodyPr/>
          <a:lstStyle/>
          <a:p>
            <a:fld id="{7020916E-2907-451D-AFCA-24DF40D3DCEB}" type="datetimeFigureOut">
              <a:rPr lang="tr-TR" smtClean="0"/>
              <a:t>21.11.2024</a:t>
            </a:fld>
            <a:endParaRPr lang="tr-TR"/>
          </a:p>
        </p:txBody>
      </p:sp>
      <p:sp>
        <p:nvSpPr>
          <p:cNvPr id="8" name="Alt Bilgi Yer Tutucusu 7">
            <a:extLst>
              <a:ext uri="{FF2B5EF4-FFF2-40B4-BE49-F238E27FC236}">
                <a16:creationId xmlns:a16="http://schemas.microsoft.com/office/drawing/2014/main" id="{369F7732-EFAC-4B4A-A950-19CD64B65CC9}"/>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D1BC77C1-47E0-403B-86D4-923EEB8A99EB}"/>
              </a:ext>
            </a:extLst>
          </p:cNvPr>
          <p:cNvSpPr>
            <a:spLocks noGrp="1"/>
          </p:cNvSpPr>
          <p:nvPr>
            <p:ph type="sldNum" sz="quarter" idx="12"/>
          </p:nvPr>
        </p:nvSpPr>
        <p:spPr/>
        <p:txBody>
          <a:bodyPr/>
          <a:lstStyle/>
          <a:p>
            <a:fld id="{300A63CB-D588-49E8-9219-82486D610585}" type="slidenum">
              <a:rPr lang="tr-TR" smtClean="0"/>
              <a:t>‹#›</a:t>
            </a:fld>
            <a:endParaRPr lang="tr-TR"/>
          </a:p>
        </p:txBody>
      </p:sp>
    </p:spTree>
    <p:extLst>
      <p:ext uri="{BB962C8B-B14F-4D97-AF65-F5344CB8AC3E}">
        <p14:creationId xmlns:p14="http://schemas.microsoft.com/office/powerpoint/2010/main" val="1416158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45CAAA2-F88D-4AE4-80E5-33EAB5E37C9E}"/>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77642A0F-95A5-4933-9871-F098EB320A11}"/>
              </a:ext>
            </a:extLst>
          </p:cNvPr>
          <p:cNvSpPr>
            <a:spLocks noGrp="1"/>
          </p:cNvSpPr>
          <p:nvPr>
            <p:ph type="dt" sz="half" idx="10"/>
          </p:nvPr>
        </p:nvSpPr>
        <p:spPr/>
        <p:txBody>
          <a:bodyPr/>
          <a:lstStyle/>
          <a:p>
            <a:fld id="{7020916E-2907-451D-AFCA-24DF40D3DCEB}" type="datetimeFigureOut">
              <a:rPr lang="tr-TR" smtClean="0"/>
              <a:t>21.11.2024</a:t>
            </a:fld>
            <a:endParaRPr lang="tr-TR"/>
          </a:p>
        </p:txBody>
      </p:sp>
      <p:sp>
        <p:nvSpPr>
          <p:cNvPr id="4" name="Alt Bilgi Yer Tutucusu 3">
            <a:extLst>
              <a:ext uri="{FF2B5EF4-FFF2-40B4-BE49-F238E27FC236}">
                <a16:creationId xmlns:a16="http://schemas.microsoft.com/office/drawing/2014/main" id="{C2401006-4C9F-4220-A6BC-0B0DB7DFB408}"/>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5B589FC4-8682-401E-A83D-3D3AA1D4AB0F}"/>
              </a:ext>
            </a:extLst>
          </p:cNvPr>
          <p:cNvSpPr>
            <a:spLocks noGrp="1"/>
          </p:cNvSpPr>
          <p:nvPr>
            <p:ph type="sldNum" sz="quarter" idx="12"/>
          </p:nvPr>
        </p:nvSpPr>
        <p:spPr/>
        <p:txBody>
          <a:bodyPr/>
          <a:lstStyle/>
          <a:p>
            <a:fld id="{300A63CB-D588-49E8-9219-82486D610585}" type="slidenum">
              <a:rPr lang="tr-TR" smtClean="0"/>
              <a:t>‹#›</a:t>
            </a:fld>
            <a:endParaRPr lang="tr-TR"/>
          </a:p>
        </p:txBody>
      </p:sp>
    </p:spTree>
    <p:extLst>
      <p:ext uri="{BB962C8B-B14F-4D97-AF65-F5344CB8AC3E}">
        <p14:creationId xmlns:p14="http://schemas.microsoft.com/office/powerpoint/2010/main" val="12275185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F2544B1D-31F5-43B5-B788-70742C7B6EED}"/>
              </a:ext>
            </a:extLst>
          </p:cNvPr>
          <p:cNvSpPr>
            <a:spLocks noGrp="1"/>
          </p:cNvSpPr>
          <p:nvPr>
            <p:ph type="dt" sz="half" idx="10"/>
          </p:nvPr>
        </p:nvSpPr>
        <p:spPr/>
        <p:txBody>
          <a:bodyPr/>
          <a:lstStyle/>
          <a:p>
            <a:fld id="{7020916E-2907-451D-AFCA-24DF40D3DCEB}" type="datetimeFigureOut">
              <a:rPr lang="tr-TR" smtClean="0"/>
              <a:t>21.11.2024</a:t>
            </a:fld>
            <a:endParaRPr lang="tr-TR"/>
          </a:p>
        </p:txBody>
      </p:sp>
      <p:sp>
        <p:nvSpPr>
          <p:cNvPr id="3" name="Alt Bilgi Yer Tutucusu 2">
            <a:extLst>
              <a:ext uri="{FF2B5EF4-FFF2-40B4-BE49-F238E27FC236}">
                <a16:creationId xmlns:a16="http://schemas.microsoft.com/office/drawing/2014/main" id="{1574B540-5E16-4A01-9F21-DE6A53834B43}"/>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C12158BD-4744-4478-B518-2BA8BE3BFFBA}"/>
              </a:ext>
            </a:extLst>
          </p:cNvPr>
          <p:cNvSpPr>
            <a:spLocks noGrp="1"/>
          </p:cNvSpPr>
          <p:nvPr>
            <p:ph type="sldNum" sz="quarter" idx="12"/>
          </p:nvPr>
        </p:nvSpPr>
        <p:spPr/>
        <p:txBody>
          <a:bodyPr/>
          <a:lstStyle/>
          <a:p>
            <a:fld id="{300A63CB-D588-49E8-9219-82486D610585}" type="slidenum">
              <a:rPr lang="tr-TR" smtClean="0"/>
              <a:t>‹#›</a:t>
            </a:fld>
            <a:endParaRPr lang="tr-TR"/>
          </a:p>
        </p:txBody>
      </p:sp>
    </p:spTree>
    <p:extLst>
      <p:ext uri="{BB962C8B-B14F-4D97-AF65-F5344CB8AC3E}">
        <p14:creationId xmlns:p14="http://schemas.microsoft.com/office/powerpoint/2010/main" val="350894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73AF0FD-AA82-4BA9-9822-0483D5FC0F8E}"/>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EC5B39BB-737C-49EB-ADA3-0038D1B3CB7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13703B1B-B936-4E85-BA33-A1C7D30B67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D4FAF684-7EE1-401F-9859-F0879AD5E42F}"/>
              </a:ext>
            </a:extLst>
          </p:cNvPr>
          <p:cNvSpPr>
            <a:spLocks noGrp="1"/>
          </p:cNvSpPr>
          <p:nvPr>
            <p:ph type="dt" sz="half" idx="10"/>
          </p:nvPr>
        </p:nvSpPr>
        <p:spPr/>
        <p:txBody>
          <a:bodyPr/>
          <a:lstStyle/>
          <a:p>
            <a:fld id="{7020916E-2907-451D-AFCA-24DF40D3DCEB}" type="datetimeFigureOut">
              <a:rPr lang="tr-TR" smtClean="0"/>
              <a:t>21.11.2024</a:t>
            </a:fld>
            <a:endParaRPr lang="tr-TR"/>
          </a:p>
        </p:txBody>
      </p:sp>
      <p:sp>
        <p:nvSpPr>
          <p:cNvPr id="6" name="Alt Bilgi Yer Tutucusu 5">
            <a:extLst>
              <a:ext uri="{FF2B5EF4-FFF2-40B4-BE49-F238E27FC236}">
                <a16:creationId xmlns:a16="http://schemas.microsoft.com/office/drawing/2014/main" id="{25BA59CA-73DC-458C-AEC7-5BCD313CA4C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438AB64-0934-4420-9D40-1544365E0F24}"/>
              </a:ext>
            </a:extLst>
          </p:cNvPr>
          <p:cNvSpPr>
            <a:spLocks noGrp="1"/>
          </p:cNvSpPr>
          <p:nvPr>
            <p:ph type="sldNum" sz="quarter" idx="12"/>
          </p:nvPr>
        </p:nvSpPr>
        <p:spPr/>
        <p:txBody>
          <a:bodyPr/>
          <a:lstStyle/>
          <a:p>
            <a:fld id="{300A63CB-D588-49E8-9219-82486D610585}" type="slidenum">
              <a:rPr lang="tr-TR" smtClean="0"/>
              <a:t>‹#›</a:t>
            </a:fld>
            <a:endParaRPr lang="tr-TR"/>
          </a:p>
        </p:txBody>
      </p:sp>
    </p:spTree>
    <p:extLst>
      <p:ext uri="{BB962C8B-B14F-4D97-AF65-F5344CB8AC3E}">
        <p14:creationId xmlns:p14="http://schemas.microsoft.com/office/powerpoint/2010/main" val="3945212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1B478F6-C5E4-4B1F-909B-A88A988BB13C}"/>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6FADF8E7-ED24-422C-9915-4E62B21196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1DDCAD4D-7006-4892-B1AB-757ABA1DAF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BE675A6A-29E0-494D-9CB3-2426E2181BC5}"/>
              </a:ext>
            </a:extLst>
          </p:cNvPr>
          <p:cNvSpPr>
            <a:spLocks noGrp="1"/>
          </p:cNvSpPr>
          <p:nvPr>
            <p:ph type="dt" sz="half" idx="10"/>
          </p:nvPr>
        </p:nvSpPr>
        <p:spPr/>
        <p:txBody>
          <a:bodyPr/>
          <a:lstStyle/>
          <a:p>
            <a:fld id="{7020916E-2907-451D-AFCA-24DF40D3DCEB}" type="datetimeFigureOut">
              <a:rPr lang="tr-TR" smtClean="0"/>
              <a:t>21.11.2024</a:t>
            </a:fld>
            <a:endParaRPr lang="tr-TR"/>
          </a:p>
        </p:txBody>
      </p:sp>
      <p:sp>
        <p:nvSpPr>
          <p:cNvPr id="6" name="Alt Bilgi Yer Tutucusu 5">
            <a:extLst>
              <a:ext uri="{FF2B5EF4-FFF2-40B4-BE49-F238E27FC236}">
                <a16:creationId xmlns:a16="http://schemas.microsoft.com/office/drawing/2014/main" id="{EA2B4F98-2E49-4493-8DDD-ED5A77DB2BE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A5A2E24-E987-40C4-A4CB-99FC2D013798}"/>
              </a:ext>
            </a:extLst>
          </p:cNvPr>
          <p:cNvSpPr>
            <a:spLocks noGrp="1"/>
          </p:cNvSpPr>
          <p:nvPr>
            <p:ph type="sldNum" sz="quarter" idx="12"/>
          </p:nvPr>
        </p:nvSpPr>
        <p:spPr/>
        <p:txBody>
          <a:bodyPr/>
          <a:lstStyle/>
          <a:p>
            <a:fld id="{300A63CB-D588-49E8-9219-82486D610585}" type="slidenum">
              <a:rPr lang="tr-TR" smtClean="0"/>
              <a:t>‹#›</a:t>
            </a:fld>
            <a:endParaRPr lang="tr-TR"/>
          </a:p>
        </p:txBody>
      </p:sp>
    </p:spTree>
    <p:extLst>
      <p:ext uri="{BB962C8B-B14F-4D97-AF65-F5344CB8AC3E}">
        <p14:creationId xmlns:p14="http://schemas.microsoft.com/office/powerpoint/2010/main" val="648349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8A7081EF-F4C0-45C9-B3AE-66B42D7D4D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F4102B34-A20A-43C9-94E6-F19B962F43F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750AA42-A055-4C3B-A521-2747082BE70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20916E-2907-451D-AFCA-24DF40D3DCEB}" type="datetimeFigureOut">
              <a:rPr lang="tr-TR" smtClean="0"/>
              <a:t>21.11.2024</a:t>
            </a:fld>
            <a:endParaRPr lang="tr-TR"/>
          </a:p>
        </p:txBody>
      </p:sp>
      <p:sp>
        <p:nvSpPr>
          <p:cNvPr id="5" name="Alt Bilgi Yer Tutucusu 4">
            <a:extLst>
              <a:ext uri="{FF2B5EF4-FFF2-40B4-BE49-F238E27FC236}">
                <a16:creationId xmlns:a16="http://schemas.microsoft.com/office/drawing/2014/main" id="{68887B14-082A-4045-9C0E-8BE5707213E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E3C828F8-8F4C-4F05-9A74-A6BD9DE01C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0A63CB-D588-49E8-9219-82486D610585}" type="slidenum">
              <a:rPr lang="tr-TR" smtClean="0"/>
              <a:t>‹#›</a:t>
            </a:fld>
            <a:endParaRPr lang="tr-TR"/>
          </a:p>
        </p:txBody>
      </p:sp>
    </p:spTree>
    <p:extLst>
      <p:ext uri="{BB962C8B-B14F-4D97-AF65-F5344CB8AC3E}">
        <p14:creationId xmlns:p14="http://schemas.microsoft.com/office/powerpoint/2010/main" val="174812817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3" Type="http://schemas.openxmlformats.org/officeDocument/2006/relationships/hyperlink" Target="https://yokak.gov.tr/degerlendirme-sureci/kurumsal-degerlendirme-programi-dokumanlar" TargetMode="External"/><Relationship Id="rId2" Type="http://schemas.openxmlformats.org/officeDocument/2006/relationships/hyperlink" Target="https://yokak.gov.tr/degerlendirme-sureci/kurumsal-akreditasyon-programi-nedir" TargetMode="External"/><Relationship Id="rId1" Type="http://schemas.openxmlformats.org/officeDocument/2006/relationships/slideLayout" Target="../slideLayouts/slideLayout8.xml"/><Relationship Id="rId5" Type="http://schemas.openxmlformats.org/officeDocument/2006/relationships/hyperlink" Target="https://ui.ogu.edu.tr/" TargetMode="External"/><Relationship Id="rId4" Type="http://schemas.openxmlformats.org/officeDocument/2006/relationships/hyperlink" Target="https://kalite.ogu.edu.tr/"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8.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8.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8.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Metin kutusu 4"/>
          <p:cNvSpPr txBox="1">
            <a:spLocks noChangeArrowheads="1"/>
          </p:cNvSpPr>
          <p:nvPr/>
        </p:nvSpPr>
        <p:spPr bwMode="auto">
          <a:xfrm>
            <a:off x="533400" y="239713"/>
            <a:ext cx="41576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tr-TR" altLang="tr-TR" sz="2000">
                <a:solidFill>
                  <a:schemeClr val="bg1"/>
                </a:solidFill>
                <a:latin typeface="Gotham Narrow Book"/>
                <a:ea typeface="Gotham Narrow Book"/>
                <a:cs typeface="Gotham Narrow Book"/>
              </a:rPr>
              <a:t>KONU GİRİŞ SAYFASI </a:t>
            </a:r>
          </a:p>
        </p:txBody>
      </p:sp>
      <p:sp>
        <p:nvSpPr>
          <p:cNvPr id="2" name="Metin kutusu 1"/>
          <p:cNvSpPr txBox="1"/>
          <p:nvPr/>
        </p:nvSpPr>
        <p:spPr>
          <a:xfrm>
            <a:off x="0" y="2409093"/>
            <a:ext cx="12192000" cy="3477875"/>
          </a:xfrm>
          <a:prstGeom prst="rect">
            <a:avLst/>
          </a:prstGeom>
          <a:noFill/>
        </p:spPr>
        <p:txBody>
          <a:bodyPr wrap="square" rtlCol="0">
            <a:spAutoFit/>
          </a:bodyPr>
          <a:lstStyle/>
          <a:p>
            <a:pPr algn="ctr"/>
            <a:r>
              <a:rPr lang="tr-TR" sz="5000" b="1" dirty="0">
                <a:solidFill>
                  <a:srgbClr val="0070C0"/>
                </a:solidFill>
              </a:rPr>
              <a:t>YÖKAK SÜRECİNE HAZIRLIK</a:t>
            </a:r>
          </a:p>
          <a:p>
            <a:endParaRPr lang="tr-TR" sz="2800" dirty="0"/>
          </a:p>
          <a:p>
            <a:endParaRPr lang="tr-TR" sz="2800" dirty="0"/>
          </a:p>
          <a:p>
            <a:pPr algn="ctr"/>
            <a:endParaRPr lang="tr-TR" dirty="0"/>
          </a:p>
          <a:p>
            <a:pPr algn="ctr"/>
            <a:r>
              <a:rPr lang="tr-TR" sz="3200" b="1" dirty="0"/>
              <a:t>21/11/2024</a:t>
            </a:r>
          </a:p>
          <a:p>
            <a:pPr algn="ctr"/>
            <a:r>
              <a:rPr lang="tr-TR" sz="3200" b="1" dirty="0"/>
              <a:t> Uluslararası İlişkiler Bölümü </a:t>
            </a:r>
          </a:p>
          <a:p>
            <a:pPr algn="ctr"/>
            <a:r>
              <a:rPr lang="tr-TR" sz="3200" b="1" dirty="0"/>
              <a:t>Kalite Komisyonu Toplantısı</a:t>
            </a:r>
          </a:p>
        </p:txBody>
      </p:sp>
    </p:spTree>
    <p:extLst>
      <p:ext uri="{BB962C8B-B14F-4D97-AF65-F5344CB8AC3E}">
        <p14:creationId xmlns:p14="http://schemas.microsoft.com/office/powerpoint/2010/main" val="3071129365"/>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Metin kutusu 4"/>
          <p:cNvSpPr txBox="1">
            <a:spLocks noChangeArrowheads="1"/>
          </p:cNvSpPr>
          <p:nvPr/>
        </p:nvSpPr>
        <p:spPr bwMode="auto">
          <a:xfrm>
            <a:off x="533400" y="239713"/>
            <a:ext cx="41576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tr-TR" altLang="tr-TR" sz="2000">
                <a:solidFill>
                  <a:schemeClr val="bg1"/>
                </a:solidFill>
                <a:latin typeface="Gotham Narrow Book"/>
                <a:ea typeface="Gotham Narrow Book"/>
                <a:cs typeface="Gotham Narrow Book"/>
              </a:rPr>
              <a:t>KONU GİRİŞ SAYFASI </a:t>
            </a:r>
          </a:p>
        </p:txBody>
      </p:sp>
      <p:sp>
        <p:nvSpPr>
          <p:cNvPr id="169989" name="Metin kutusu 10"/>
          <p:cNvSpPr txBox="1">
            <a:spLocks noChangeArrowheads="1"/>
          </p:cNvSpPr>
          <p:nvPr/>
        </p:nvSpPr>
        <p:spPr bwMode="auto">
          <a:xfrm>
            <a:off x="533400" y="192088"/>
            <a:ext cx="561242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tr-TR" altLang="tr-TR" b="1" dirty="0">
                <a:latin typeface="Gotham Narrow Book"/>
                <a:ea typeface="Gotham Narrow Book"/>
                <a:cs typeface="Gotham Narrow Book"/>
              </a:rPr>
              <a:t>AKREDİTASYON KOŞULLARI</a:t>
            </a:r>
          </a:p>
        </p:txBody>
      </p:sp>
      <p:sp>
        <p:nvSpPr>
          <p:cNvPr id="8" name="İçerik Yer Tutucusu 2">
            <a:extLst>
              <a:ext uri="{FF2B5EF4-FFF2-40B4-BE49-F238E27FC236}">
                <a16:creationId xmlns:a16="http://schemas.microsoft.com/office/drawing/2014/main" id="{70916414-1A89-4AD0-8479-0AB115B1F2BC}"/>
              </a:ext>
            </a:extLst>
          </p:cNvPr>
          <p:cNvSpPr>
            <a:spLocks noGrp="1"/>
          </p:cNvSpPr>
          <p:nvPr>
            <p:ph idx="1"/>
          </p:nvPr>
        </p:nvSpPr>
        <p:spPr>
          <a:xfrm>
            <a:off x="533400" y="1421781"/>
            <a:ext cx="11658600" cy="5079380"/>
          </a:xfrm>
        </p:spPr>
        <p:txBody>
          <a:bodyPr>
            <a:noAutofit/>
          </a:bodyPr>
          <a:lstStyle/>
          <a:p>
            <a:pPr marL="0" indent="0">
              <a:buNone/>
            </a:pPr>
            <a:r>
              <a:rPr lang="tr-TR" sz="2400" dirty="0"/>
              <a:t>Kurumsal Dış Değerlendirme ve Akreditasyon Ölçütleri kapsamında toplam 1000 puan üzerinden değerlendirme</a:t>
            </a:r>
          </a:p>
          <a:p>
            <a:pPr marL="0" indent="0">
              <a:buNone/>
            </a:pPr>
            <a:endParaRPr lang="tr-TR" sz="2400" dirty="0"/>
          </a:p>
          <a:p>
            <a:pPr marL="0" indent="0">
              <a:buNone/>
            </a:pPr>
            <a:endParaRPr lang="tr-TR" sz="2400" dirty="0"/>
          </a:p>
          <a:p>
            <a:pPr marL="0" indent="0">
              <a:buNone/>
            </a:pPr>
            <a:endParaRPr lang="tr-TR" sz="2400" dirty="0"/>
          </a:p>
          <a:p>
            <a:pPr marL="0" indent="0">
              <a:buNone/>
            </a:pPr>
            <a:endParaRPr lang="tr-TR" sz="2400" dirty="0"/>
          </a:p>
          <a:p>
            <a:pPr marL="0" indent="0">
              <a:buNone/>
            </a:pPr>
            <a:endParaRPr lang="tr-TR" sz="2400" dirty="0"/>
          </a:p>
          <a:p>
            <a:pPr marL="0" indent="0">
              <a:buNone/>
            </a:pPr>
            <a:endParaRPr lang="tr-TR" sz="2400" dirty="0"/>
          </a:p>
          <a:p>
            <a:pPr>
              <a:buFont typeface="Wingdings" panose="05000000000000000000" pitchFamily="2" charset="2"/>
              <a:buChar char="Ø"/>
            </a:pPr>
            <a:r>
              <a:rPr lang="tr-TR" sz="2400" dirty="0"/>
              <a:t> 650 ve üzeri puan durumunda “tam akreditasyon” - 5 yıl</a:t>
            </a:r>
          </a:p>
          <a:p>
            <a:pPr>
              <a:buFont typeface="Wingdings" panose="05000000000000000000" pitchFamily="2" charset="2"/>
              <a:buChar char="Ø"/>
            </a:pPr>
            <a:r>
              <a:rPr lang="tr-TR" sz="2400" dirty="0"/>
              <a:t> 500 ile 649 puan arasında “koşullu akreditasyon” – 2 yıl</a:t>
            </a:r>
          </a:p>
          <a:p>
            <a:pPr>
              <a:buFont typeface="Wingdings" panose="05000000000000000000" pitchFamily="2" charset="2"/>
              <a:buChar char="Ø"/>
            </a:pPr>
            <a:r>
              <a:rPr lang="tr-TR" sz="2400" dirty="0"/>
              <a:t> 500 puan altı alan kuruma YÖKAK desteği, 2 yıl başvuramama koşulu</a:t>
            </a:r>
          </a:p>
        </p:txBody>
      </p:sp>
      <p:graphicFrame>
        <p:nvGraphicFramePr>
          <p:cNvPr id="10" name="Tablo 9">
            <a:extLst>
              <a:ext uri="{FF2B5EF4-FFF2-40B4-BE49-F238E27FC236}">
                <a16:creationId xmlns:a16="http://schemas.microsoft.com/office/drawing/2014/main" id="{02E358BE-B873-4FFC-BA60-D6947E9F4BBE}"/>
              </a:ext>
            </a:extLst>
          </p:cNvPr>
          <p:cNvGraphicFramePr>
            <a:graphicFrameLocks noGrp="1"/>
          </p:cNvGraphicFramePr>
          <p:nvPr>
            <p:extLst>
              <p:ext uri="{D42A27DB-BD31-4B8C-83A1-F6EECF244321}">
                <p14:modId xmlns:p14="http://schemas.microsoft.com/office/powerpoint/2010/main" val="3161580918"/>
              </p:ext>
            </p:extLst>
          </p:nvPr>
        </p:nvGraphicFramePr>
        <p:xfrm>
          <a:off x="4054229" y="2286000"/>
          <a:ext cx="7604371" cy="2286000"/>
        </p:xfrm>
        <a:graphic>
          <a:graphicData uri="http://schemas.openxmlformats.org/drawingml/2006/table">
            <a:tbl>
              <a:tblPr firstRow="1" bandRow="1">
                <a:tableStyleId>{5FD0F851-EC5A-4D38-B0AD-8093EC10F338}</a:tableStyleId>
              </a:tblPr>
              <a:tblGrid>
                <a:gridCol w="3673392">
                  <a:extLst>
                    <a:ext uri="{9D8B030D-6E8A-4147-A177-3AD203B41FA5}">
                      <a16:colId xmlns:a16="http://schemas.microsoft.com/office/drawing/2014/main" val="986789634"/>
                    </a:ext>
                  </a:extLst>
                </a:gridCol>
                <a:gridCol w="1803099">
                  <a:extLst>
                    <a:ext uri="{9D8B030D-6E8A-4147-A177-3AD203B41FA5}">
                      <a16:colId xmlns:a16="http://schemas.microsoft.com/office/drawing/2014/main" val="2053836684"/>
                    </a:ext>
                  </a:extLst>
                </a:gridCol>
                <a:gridCol w="2127880">
                  <a:extLst>
                    <a:ext uri="{9D8B030D-6E8A-4147-A177-3AD203B41FA5}">
                      <a16:colId xmlns:a16="http://schemas.microsoft.com/office/drawing/2014/main" val="4176778044"/>
                    </a:ext>
                  </a:extLst>
                </a:gridCol>
              </a:tblGrid>
              <a:tr h="335000">
                <a:tc>
                  <a:txBody>
                    <a:bodyPr/>
                    <a:lstStyle/>
                    <a:p>
                      <a:r>
                        <a:rPr lang="tr-TR" sz="2400" dirty="0">
                          <a:solidFill>
                            <a:schemeClr val="accent5">
                              <a:lumMod val="50000"/>
                            </a:schemeClr>
                          </a:solidFill>
                        </a:rPr>
                        <a:t>Başlık</a:t>
                      </a:r>
                    </a:p>
                  </a:txBody>
                  <a:tcPr/>
                </a:tc>
                <a:tc>
                  <a:txBody>
                    <a:bodyPr/>
                    <a:lstStyle/>
                    <a:p>
                      <a:endParaRPr lang="tr-TR" sz="2400" dirty="0">
                        <a:solidFill>
                          <a:schemeClr val="accent5">
                            <a:lumMod val="50000"/>
                          </a:schemeClr>
                        </a:solidFill>
                      </a:endParaRPr>
                    </a:p>
                  </a:txBody>
                  <a:tcPr/>
                </a:tc>
                <a:tc>
                  <a:txBody>
                    <a:bodyPr/>
                    <a:lstStyle/>
                    <a:p>
                      <a:r>
                        <a:rPr lang="tr-TR" sz="2400" dirty="0">
                          <a:solidFill>
                            <a:schemeClr val="accent5">
                              <a:lumMod val="50000"/>
                            </a:schemeClr>
                          </a:solidFill>
                        </a:rPr>
                        <a:t>Puan</a:t>
                      </a:r>
                    </a:p>
                  </a:txBody>
                  <a:tcPr/>
                </a:tc>
                <a:extLst>
                  <a:ext uri="{0D108BD9-81ED-4DB2-BD59-A6C34878D82A}">
                    <a16:rowId xmlns:a16="http://schemas.microsoft.com/office/drawing/2014/main" val="2831083202"/>
                  </a:ext>
                </a:extLst>
              </a:tr>
              <a:tr h="335000">
                <a:tc>
                  <a:txBody>
                    <a:bodyPr/>
                    <a:lstStyle/>
                    <a:p>
                      <a:r>
                        <a:rPr lang="tr-TR" sz="2400" b="0" dirty="0">
                          <a:solidFill>
                            <a:schemeClr val="accent5">
                              <a:lumMod val="50000"/>
                            </a:schemeClr>
                          </a:solidFill>
                        </a:rPr>
                        <a:t>A. Liderlik ve Yönetişim</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tr-TR" sz="2400" dirty="0">
                          <a:solidFill>
                            <a:schemeClr val="accent5">
                              <a:lumMod val="50000"/>
                            </a:schemeClr>
                          </a:solidFill>
                          <a:sym typeface="Wingdings" pitchFamily="2" charset="2"/>
                        </a:rPr>
                        <a:t></a:t>
                      </a:r>
                      <a:endParaRPr lang="tr-TR" sz="2400" b="0" dirty="0">
                        <a:solidFill>
                          <a:schemeClr val="accent5">
                            <a:lumMod val="50000"/>
                          </a:schemeClr>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2400" dirty="0">
                          <a:solidFill>
                            <a:schemeClr val="accent5">
                              <a:lumMod val="50000"/>
                            </a:schemeClr>
                          </a:solidFill>
                        </a:rPr>
                        <a:t>300 puan</a:t>
                      </a:r>
                      <a:endParaRPr lang="tr-TR" sz="2400" b="0" dirty="0">
                        <a:solidFill>
                          <a:schemeClr val="accent5">
                            <a:lumMod val="50000"/>
                          </a:schemeClr>
                        </a:solidFill>
                      </a:endParaRPr>
                    </a:p>
                  </a:txBody>
                  <a:tcPr/>
                </a:tc>
                <a:extLst>
                  <a:ext uri="{0D108BD9-81ED-4DB2-BD59-A6C34878D82A}">
                    <a16:rowId xmlns:a16="http://schemas.microsoft.com/office/drawing/2014/main" val="436299820"/>
                  </a:ext>
                </a:extLst>
              </a:tr>
              <a:tr h="335000">
                <a:tc>
                  <a:txBody>
                    <a:bodyPr/>
                    <a:lstStyle/>
                    <a:p>
                      <a:r>
                        <a:rPr lang="tr-TR" sz="2400" dirty="0">
                          <a:solidFill>
                            <a:schemeClr val="accent5">
                              <a:lumMod val="50000"/>
                            </a:schemeClr>
                          </a:solidFill>
                        </a:rPr>
                        <a:t>B. Eğitim-öğretim</a:t>
                      </a:r>
                    </a:p>
                  </a:txBody>
                  <a:tcPr/>
                </a:tc>
                <a:tc>
                  <a:txBody>
                    <a:bodyPr/>
                    <a:lstStyle/>
                    <a:p>
                      <a:pPr algn="ctr"/>
                      <a:r>
                        <a:rPr lang="tr-TR" sz="2400" dirty="0">
                          <a:solidFill>
                            <a:schemeClr val="accent5">
                              <a:lumMod val="50000"/>
                            </a:schemeClr>
                          </a:solidFill>
                          <a:sym typeface="Wingdings" pitchFamily="2" charset="2"/>
                        </a:rPr>
                        <a:t></a:t>
                      </a:r>
                      <a:endParaRPr lang="tr-TR" sz="2400" dirty="0">
                        <a:solidFill>
                          <a:schemeClr val="accent5">
                            <a:lumMod val="50000"/>
                          </a:schemeClr>
                        </a:solidFill>
                      </a:endParaRPr>
                    </a:p>
                  </a:txBody>
                  <a:tcPr/>
                </a:tc>
                <a:tc>
                  <a:txBody>
                    <a:bodyPr/>
                    <a:lstStyle/>
                    <a:p>
                      <a:r>
                        <a:rPr lang="tr-TR" sz="2400" dirty="0">
                          <a:solidFill>
                            <a:schemeClr val="accent5">
                              <a:lumMod val="50000"/>
                            </a:schemeClr>
                          </a:solidFill>
                          <a:sym typeface="Wingdings" pitchFamily="2" charset="2"/>
                        </a:rPr>
                        <a:t>400 puan</a:t>
                      </a:r>
                      <a:endParaRPr lang="tr-TR" sz="2400" dirty="0">
                        <a:solidFill>
                          <a:schemeClr val="accent5">
                            <a:lumMod val="50000"/>
                          </a:schemeClr>
                        </a:solidFill>
                      </a:endParaRPr>
                    </a:p>
                  </a:txBody>
                  <a:tcPr/>
                </a:tc>
                <a:extLst>
                  <a:ext uri="{0D108BD9-81ED-4DB2-BD59-A6C34878D82A}">
                    <a16:rowId xmlns:a16="http://schemas.microsoft.com/office/drawing/2014/main" val="1033709720"/>
                  </a:ext>
                </a:extLst>
              </a:tr>
              <a:tr h="335000">
                <a:tc>
                  <a:txBody>
                    <a:bodyPr/>
                    <a:lstStyle/>
                    <a:p>
                      <a:r>
                        <a:rPr lang="tr-TR" sz="2400" dirty="0">
                          <a:solidFill>
                            <a:schemeClr val="accent5">
                              <a:lumMod val="50000"/>
                            </a:schemeClr>
                          </a:solidFill>
                        </a:rPr>
                        <a:t>C. Araştırma-geliştirme</a:t>
                      </a:r>
                    </a:p>
                  </a:txBody>
                  <a:tcPr/>
                </a:tc>
                <a:tc>
                  <a:txBody>
                    <a:bodyPr/>
                    <a:lstStyle/>
                    <a:p>
                      <a:pPr algn="ctr"/>
                      <a:r>
                        <a:rPr lang="tr-TR" sz="2400" dirty="0">
                          <a:solidFill>
                            <a:schemeClr val="accent5">
                              <a:lumMod val="50000"/>
                            </a:schemeClr>
                          </a:solidFill>
                          <a:sym typeface="Wingdings" pitchFamily="2" charset="2"/>
                        </a:rPr>
                        <a:t></a:t>
                      </a:r>
                      <a:endParaRPr lang="tr-TR" sz="2400" dirty="0">
                        <a:solidFill>
                          <a:schemeClr val="accent5">
                            <a:lumMod val="50000"/>
                          </a:schemeClr>
                        </a:solidFill>
                      </a:endParaRPr>
                    </a:p>
                  </a:txBody>
                  <a:tcPr/>
                </a:tc>
                <a:tc>
                  <a:txBody>
                    <a:bodyPr/>
                    <a:lstStyle/>
                    <a:p>
                      <a:r>
                        <a:rPr lang="tr-TR" sz="2400" dirty="0">
                          <a:solidFill>
                            <a:schemeClr val="accent5">
                              <a:lumMod val="50000"/>
                            </a:schemeClr>
                          </a:solidFill>
                          <a:sym typeface="Wingdings" pitchFamily="2" charset="2"/>
                        </a:rPr>
                        <a:t>200 puan</a:t>
                      </a:r>
                      <a:endParaRPr lang="tr-TR" sz="2400" dirty="0">
                        <a:solidFill>
                          <a:schemeClr val="accent5">
                            <a:lumMod val="50000"/>
                          </a:schemeClr>
                        </a:solidFill>
                      </a:endParaRPr>
                    </a:p>
                  </a:txBody>
                  <a:tcPr/>
                </a:tc>
                <a:extLst>
                  <a:ext uri="{0D108BD9-81ED-4DB2-BD59-A6C34878D82A}">
                    <a16:rowId xmlns:a16="http://schemas.microsoft.com/office/drawing/2014/main" val="1976115615"/>
                  </a:ext>
                </a:extLst>
              </a:tr>
              <a:tr h="335000">
                <a:tc>
                  <a:txBody>
                    <a:bodyPr/>
                    <a:lstStyle/>
                    <a:p>
                      <a:r>
                        <a:rPr lang="tr-TR" sz="2400" dirty="0">
                          <a:solidFill>
                            <a:schemeClr val="accent5">
                              <a:lumMod val="50000"/>
                            </a:schemeClr>
                          </a:solidFill>
                        </a:rPr>
                        <a:t>D. Toplumsal katkı </a:t>
                      </a:r>
                    </a:p>
                  </a:txBody>
                  <a:tcPr/>
                </a:tc>
                <a:tc>
                  <a:txBody>
                    <a:bodyPr/>
                    <a:lstStyle/>
                    <a:p>
                      <a:pPr algn="ctr"/>
                      <a:r>
                        <a:rPr lang="tr-TR" sz="2400" dirty="0">
                          <a:solidFill>
                            <a:schemeClr val="accent5">
                              <a:lumMod val="50000"/>
                            </a:schemeClr>
                          </a:solidFill>
                          <a:sym typeface="Wingdings" pitchFamily="2" charset="2"/>
                        </a:rPr>
                        <a:t></a:t>
                      </a:r>
                      <a:endParaRPr lang="tr-TR" sz="2400" dirty="0">
                        <a:solidFill>
                          <a:schemeClr val="accent5">
                            <a:lumMod val="50000"/>
                          </a:schemeClr>
                        </a:solidFill>
                      </a:endParaRPr>
                    </a:p>
                  </a:txBody>
                  <a:tcPr/>
                </a:tc>
                <a:tc>
                  <a:txBody>
                    <a:bodyPr/>
                    <a:lstStyle/>
                    <a:p>
                      <a:r>
                        <a:rPr lang="tr-TR" sz="2400" dirty="0">
                          <a:solidFill>
                            <a:schemeClr val="accent5">
                              <a:lumMod val="50000"/>
                            </a:schemeClr>
                          </a:solidFill>
                          <a:sym typeface="Wingdings" pitchFamily="2" charset="2"/>
                        </a:rPr>
                        <a:t>100 puan</a:t>
                      </a:r>
                      <a:endParaRPr lang="tr-TR" sz="2400" dirty="0">
                        <a:solidFill>
                          <a:schemeClr val="accent5">
                            <a:lumMod val="50000"/>
                          </a:schemeClr>
                        </a:solidFill>
                      </a:endParaRPr>
                    </a:p>
                  </a:txBody>
                  <a:tcPr/>
                </a:tc>
                <a:extLst>
                  <a:ext uri="{0D108BD9-81ED-4DB2-BD59-A6C34878D82A}">
                    <a16:rowId xmlns:a16="http://schemas.microsoft.com/office/drawing/2014/main" val="3799631242"/>
                  </a:ext>
                </a:extLst>
              </a:tr>
            </a:tbl>
          </a:graphicData>
        </a:graphic>
      </p:graphicFrame>
    </p:spTree>
    <p:extLst>
      <p:ext uri="{BB962C8B-B14F-4D97-AF65-F5344CB8AC3E}">
        <p14:creationId xmlns:p14="http://schemas.microsoft.com/office/powerpoint/2010/main" val="2939468018"/>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17CFA66-2F40-082E-60D2-8BCB62FA03DB}"/>
              </a:ext>
            </a:extLst>
          </p:cNvPr>
          <p:cNvSpPr>
            <a:spLocks noGrp="1"/>
          </p:cNvSpPr>
          <p:nvPr>
            <p:ph idx="1"/>
          </p:nvPr>
        </p:nvSpPr>
        <p:spPr>
          <a:xfrm>
            <a:off x="552450" y="590551"/>
            <a:ext cx="10802938" cy="6019800"/>
          </a:xfrm>
        </p:spPr>
        <p:txBody>
          <a:bodyPr>
            <a:normAutofit/>
          </a:bodyPr>
          <a:lstStyle/>
          <a:p>
            <a:pPr marL="0" indent="0" algn="just">
              <a:buNone/>
            </a:pPr>
            <a:r>
              <a:rPr lang="en-US" sz="1800" b="1" dirty="0"/>
              <a:t>KURUMSAL AKREDITASYON NEDIR?</a:t>
            </a:r>
          </a:p>
          <a:p>
            <a:pPr algn="just"/>
            <a:endParaRPr lang="en-US" sz="1600" dirty="0"/>
          </a:p>
          <a:p>
            <a:pPr algn="just"/>
            <a:r>
              <a:rPr lang="en-US" sz="1600" dirty="0" err="1"/>
              <a:t>Kalite</a:t>
            </a:r>
            <a:r>
              <a:rPr lang="en-US" sz="1600" dirty="0"/>
              <a:t> </a:t>
            </a:r>
            <a:r>
              <a:rPr lang="en-US" sz="1600" dirty="0" err="1"/>
              <a:t>güvencesi</a:t>
            </a:r>
            <a:r>
              <a:rPr lang="en-US" sz="1600" dirty="0"/>
              <a:t>, </a:t>
            </a:r>
            <a:r>
              <a:rPr lang="en-US" sz="1600" dirty="0" err="1"/>
              <a:t>en</a:t>
            </a:r>
            <a:r>
              <a:rPr lang="en-US" sz="1600" dirty="0"/>
              <a:t> </a:t>
            </a:r>
            <a:r>
              <a:rPr lang="en-US" sz="1600" dirty="0" err="1"/>
              <a:t>basit</a:t>
            </a:r>
            <a:r>
              <a:rPr lang="en-US" sz="1600" dirty="0"/>
              <a:t> </a:t>
            </a:r>
            <a:r>
              <a:rPr lang="en-US" sz="1600" dirty="0" err="1"/>
              <a:t>biçimiyle</a:t>
            </a:r>
            <a:r>
              <a:rPr lang="en-US" sz="1600" dirty="0"/>
              <a:t>; </a:t>
            </a:r>
            <a:r>
              <a:rPr lang="en-US" sz="1600" dirty="0" err="1"/>
              <a:t>bir</a:t>
            </a:r>
            <a:r>
              <a:rPr lang="en-US" sz="1600" dirty="0"/>
              <a:t> </a:t>
            </a:r>
            <a:r>
              <a:rPr lang="en-US" sz="1600" dirty="0" err="1"/>
              <a:t>yükseköğretim</a:t>
            </a:r>
            <a:r>
              <a:rPr lang="en-US" sz="1600" dirty="0"/>
              <a:t> </a:t>
            </a:r>
            <a:r>
              <a:rPr lang="en-US" sz="1600" dirty="0" err="1"/>
              <a:t>kurumunun</a:t>
            </a:r>
            <a:r>
              <a:rPr lang="en-US" sz="1600" dirty="0"/>
              <a:t> </a:t>
            </a:r>
            <a:r>
              <a:rPr lang="en-US" sz="1600" dirty="0" err="1"/>
              <a:t>amaç</a:t>
            </a:r>
            <a:r>
              <a:rPr lang="en-US" sz="1600" dirty="0"/>
              <a:t>, </a:t>
            </a:r>
            <a:r>
              <a:rPr lang="en-US" sz="1600" dirty="0" err="1"/>
              <a:t>hedefler</a:t>
            </a:r>
            <a:r>
              <a:rPr lang="en-US" sz="1600" dirty="0"/>
              <a:t> </a:t>
            </a:r>
            <a:r>
              <a:rPr lang="en-US" sz="1600" dirty="0" err="1"/>
              <a:t>ve</a:t>
            </a:r>
            <a:r>
              <a:rPr lang="en-US" sz="1600" dirty="0"/>
              <a:t> </a:t>
            </a:r>
            <a:r>
              <a:rPr lang="en-US" sz="1600" dirty="0" err="1"/>
              <a:t>politikalarının</a:t>
            </a:r>
            <a:r>
              <a:rPr lang="en-US" sz="1600" dirty="0"/>
              <a:t> </a:t>
            </a:r>
            <a:r>
              <a:rPr lang="en-US" sz="1600" dirty="0" err="1"/>
              <a:t>gerçekleşmesini</a:t>
            </a:r>
            <a:r>
              <a:rPr lang="en-US" sz="1600" dirty="0"/>
              <a:t> </a:t>
            </a:r>
            <a:r>
              <a:rPr lang="en-US" sz="1600" dirty="0" err="1"/>
              <a:t>güvence</a:t>
            </a:r>
            <a:r>
              <a:rPr lang="en-US" sz="1600" dirty="0"/>
              <a:t> </a:t>
            </a:r>
            <a:r>
              <a:rPr lang="en-US" sz="1600" dirty="0" err="1"/>
              <a:t>altına</a:t>
            </a:r>
            <a:r>
              <a:rPr lang="en-US" sz="1600" dirty="0"/>
              <a:t> </a:t>
            </a:r>
            <a:r>
              <a:rPr lang="en-US" sz="1600" dirty="0" err="1"/>
              <a:t>almak</a:t>
            </a:r>
            <a:r>
              <a:rPr lang="en-US" sz="1600" dirty="0"/>
              <a:t> </a:t>
            </a:r>
            <a:r>
              <a:rPr lang="en-US" sz="1600" dirty="0" err="1"/>
              <a:t>için</a:t>
            </a:r>
            <a:r>
              <a:rPr lang="en-US" sz="1600" dirty="0"/>
              <a:t> </a:t>
            </a:r>
            <a:r>
              <a:rPr lang="en-US" sz="1600" dirty="0" err="1"/>
              <a:t>kurduğu</a:t>
            </a:r>
            <a:r>
              <a:rPr lang="en-US" sz="1600" dirty="0"/>
              <a:t> </a:t>
            </a:r>
            <a:r>
              <a:rPr lang="en-US" sz="1600" dirty="0" err="1"/>
              <a:t>sistem</a:t>
            </a:r>
            <a:r>
              <a:rPr lang="en-US" sz="1600" dirty="0"/>
              <a:t>, </a:t>
            </a:r>
            <a:r>
              <a:rPr lang="en-US" sz="1600" dirty="0" err="1"/>
              <a:t>süreç</a:t>
            </a:r>
            <a:r>
              <a:rPr lang="en-US" sz="1600" dirty="0"/>
              <a:t> </a:t>
            </a:r>
            <a:r>
              <a:rPr lang="en-US" sz="1600" dirty="0" err="1"/>
              <a:t>ve</a:t>
            </a:r>
            <a:r>
              <a:rPr lang="en-US" sz="1600" dirty="0"/>
              <a:t> </a:t>
            </a:r>
            <a:r>
              <a:rPr lang="en-US" sz="1600" dirty="0" err="1"/>
              <a:t>mekanizmaları</a:t>
            </a:r>
            <a:r>
              <a:rPr lang="en-US" sz="1600" dirty="0"/>
              <a:t> </a:t>
            </a:r>
            <a:r>
              <a:rPr lang="en-US" sz="1600" dirty="0" err="1"/>
              <a:t>ifade</a:t>
            </a:r>
            <a:r>
              <a:rPr lang="en-US" sz="1600" dirty="0"/>
              <a:t> </a:t>
            </a:r>
            <a:r>
              <a:rPr lang="en-US" sz="1600" dirty="0" err="1"/>
              <a:t>etmektedir</a:t>
            </a:r>
            <a:r>
              <a:rPr lang="en-US" sz="1600" dirty="0"/>
              <a:t>. </a:t>
            </a:r>
            <a:r>
              <a:rPr lang="en-US" sz="1600" dirty="0" err="1"/>
              <a:t>Yükseköğretim</a:t>
            </a:r>
            <a:r>
              <a:rPr lang="en-US" sz="1600" dirty="0"/>
              <a:t> </a:t>
            </a:r>
            <a:r>
              <a:rPr lang="en-US" sz="1600" dirty="0" err="1"/>
              <a:t>Kalite</a:t>
            </a:r>
            <a:r>
              <a:rPr lang="en-US" sz="1600" dirty="0"/>
              <a:t> </a:t>
            </a:r>
            <a:r>
              <a:rPr lang="en-US" sz="1600" dirty="0" err="1"/>
              <a:t>Kurulu</a:t>
            </a:r>
            <a:r>
              <a:rPr lang="en-US" sz="1600" dirty="0"/>
              <a:t>; </a:t>
            </a:r>
            <a:r>
              <a:rPr lang="en-US" sz="1600" dirty="0" err="1"/>
              <a:t>Türkiye’de</a:t>
            </a:r>
            <a:r>
              <a:rPr lang="en-US" sz="1600" dirty="0"/>
              <a:t> </a:t>
            </a:r>
            <a:r>
              <a:rPr lang="en-US" sz="1600" dirty="0" err="1"/>
              <a:t>faaliyet</a:t>
            </a:r>
            <a:r>
              <a:rPr lang="en-US" sz="1600" dirty="0"/>
              <a:t> </a:t>
            </a:r>
            <a:r>
              <a:rPr lang="en-US" sz="1600" dirty="0" err="1"/>
              <a:t>gösteren</a:t>
            </a:r>
            <a:r>
              <a:rPr lang="en-US" sz="1600" dirty="0"/>
              <a:t> </a:t>
            </a:r>
            <a:r>
              <a:rPr lang="en-US" sz="1600" dirty="0" err="1"/>
              <a:t>yükseköğretim</a:t>
            </a:r>
            <a:r>
              <a:rPr lang="en-US" sz="1600" dirty="0"/>
              <a:t> </a:t>
            </a:r>
            <a:r>
              <a:rPr lang="en-US" sz="1600" dirty="0" err="1"/>
              <a:t>kurumlarının</a:t>
            </a:r>
            <a:r>
              <a:rPr lang="en-US" sz="1600" dirty="0"/>
              <a:t> </a:t>
            </a:r>
            <a:r>
              <a:rPr lang="en-US" sz="1600" dirty="0" err="1"/>
              <a:t>temel</a:t>
            </a:r>
            <a:r>
              <a:rPr lang="en-US" sz="1600" dirty="0"/>
              <a:t> </a:t>
            </a:r>
            <a:r>
              <a:rPr lang="en-US" sz="1600" dirty="0" err="1"/>
              <a:t>faaliyetlerini</a:t>
            </a:r>
            <a:r>
              <a:rPr lang="en-US" sz="1600" dirty="0"/>
              <a:t> (</a:t>
            </a:r>
            <a:r>
              <a:rPr lang="en-US" sz="1600" dirty="0" err="1"/>
              <a:t>eğitim</a:t>
            </a:r>
            <a:r>
              <a:rPr lang="en-US" sz="1600" dirty="0"/>
              <a:t> </a:t>
            </a:r>
            <a:r>
              <a:rPr lang="en-US" sz="1600" dirty="0" err="1"/>
              <a:t>ve</a:t>
            </a:r>
            <a:r>
              <a:rPr lang="en-US" sz="1600" dirty="0"/>
              <a:t> </a:t>
            </a:r>
            <a:r>
              <a:rPr lang="en-US" sz="1600" dirty="0" err="1"/>
              <a:t>öğretim</a:t>
            </a:r>
            <a:r>
              <a:rPr lang="en-US" sz="1600" dirty="0"/>
              <a:t>, </a:t>
            </a:r>
            <a:r>
              <a:rPr lang="en-US" sz="1600" dirty="0" err="1"/>
              <a:t>araştırma</a:t>
            </a:r>
            <a:r>
              <a:rPr lang="en-US" sz="1600" dirty="0"/>
              <a:t> </a:t>
            </a:r>
            <a:r>
              <a:rPr lang="en-US" sz="1600" dirty="0" err="1"/>
              <a:t>ve</a:t>
            </a:r>
            <a:r>
              <a:rPr lang="en-US" sz="1600" dirty="0"/>
              <a:t> </a:t>
            </a:r>
            <a:r>
              <a:rPr lang="en-US" sz="1600" dirty="0" err="1"/>
              <a:t>geliştirme</a:t>
            </a:r>
            <a:r>
              <a:rPr lang="en-US" sz="1600" dirty="0"/>
              <a:t>, </a:t>
            </a:r>
            <a:r>
              <a:rPr lang="en-US" sz="1600" dirty="0" err="1"/>
              <a:t>toplumsal</a:t>
            </a:r>
            <a:r>
              <a:rPr lang="en-US" sz="1600" dirty="0"/>
              <a:t> </a:t>
            </a:r>
            <a:r>
              <a:rPr lang="en-US" sz="1600" dirty="0" err="1"/>
              <a:t>katkı</a:t>
            </a:r>
            <a:r>
              <a:rPr lang="en-US" sz="1600" dirty="0"/>
              <a:t>) </a:t>
            </a:r>
            <a:r>
              <a:rPr lang="en-US" sz="1600" dirty="0" err="1"/>
              <a:t>kalite</a:t>
            </a:r>
            <a:r>
              <a:rPr lang="en-US" sz="1600" dirty="0"/>
              <a:t> </a:t>
            </a:r>
            <a:r>
              <a:rPr lang="en-US" sz="1600" dirty="0" err="1"/>
              <a:t>güvencesi</a:t>
            </a:r>
            <a:r>
              <a:rPr lang="en-US" sz="1600" dirty="0"/>
              <a:t> </a:t>
            </a:r>
            <a:r>
              <a:rPr lang="en-US" sz="1600" dirty="0" err="1"/>
              <a:t>sistemi</a:t>
            </a:r>
            <a:r>
              <a:rPr lang="en-US" sz="1600" dirty="0"/>
              <a:t> </a:t>
            </a:r>
            <a:r>
              <a:rPr lang="en-US" sz="1600" dirty="0" err="1"/>
              <a:t>bağlamında</a:t>
            </a:r>
            <a:r>
              <a:rPr lang="en-US" sz="1600" dirty="0"/>
              <a:t> </a:t>
            </a:r>
            <a:r>
              <a:rPr lang="en-US" sz="1600" dirty="0" err="1"/>
              <a:t>kurumsal</a:t>
            </a:r>
            <a:r>
              <a:rPr lang="en-US" sz="1600" dirty="0"/>
              <a:t> </a:t>
            </a:r>
            <a:r>
              <a:rPr lang="en-US" sz="1600" dirty="0" err="1"/>
              <a:t>düzeyde</a:t>
            </a:r>
            <a:r>
              <a:rPr lang="en-US" sz="1600" dirty="0"/>
              <a:t> </a:t>
            </a:r>
            <a:r>
              <a:rPr lang="en-US" sz="1600" dirty="0" err="1"/>
              <a:t>değerlendirerek</a:t>
            </a:r>
            <a:r>
              <a:rPr lang="en-US" sz="1600" dirty="0"/>
              <a:t> </a:t>
            </a:r>
            <a:r>
              <a:rPr lang="en-US" sz="1600" dirty="0" err="1"/>
              <a:t>ilgili</a:t>
            </a:r>
            <a:r>
              <a:rPr lang="en-US" sz="1600" dirty="0"/>
              <a:t> </a:t>
            </a:r>
            <a:r>
              <a:rPr lang="en-US" sz="1600" dirty="0" err="1"/>
              <a:t>yükseköğretim</a:t>
            </a:r>
            <a:r>
              <a:rPr lang="en-US" sz="1600" dirty="0"/>
              <a:t> </a:t>
            </a:r>
            <a:r>
              <a:rPr lang="en-US" sz="1600" dirty="0" err="1"/>
              <a:t>kurumu</a:t>
            </a:r>
            <a:r>
              <a:rPr lang="en-US" sz="1600" dirty="0"/>
              <a:t> </a:t>
            </a:r>
            <a:r>
              <a:rPr lang="en-US" sz="1600" dirty="0" err="1"/>
              <a:t>hakkında</a:t>
            </a:r>
            <a:r>
              <a:rPr lang="en-US" sz="1600" dirty="0"/>
              <a:t> </a:t>
            </a:r>
            <a:r>
              <a:rPr lang="en-US" sz="1600" dirty="0" err="1"/>
              <a:t>bir</a:t>
            </a:r>
            <a:r>
              <a:rPr lang="en-US" sz="1600" dirty="0"/>
              <a:t> </a:t>
            </a:r>
            <a:r>
              <a:rPr lang="en-US" sz="1600" dirty="0" err="1"/>
              <a:t>kurumsal</a:t>
            </a:r>
            <a:r>
              <a:rPr lang="en-US" sz="1600" dirty="0"/>
              <a:t> </a:t>
            </a:r>
            <a:r>
              <a:rPr lang="en-US" sz="1600" dirty="0" err="1"/>
              <a:t>akreditasyon</a:t>
            </a:r>
            <a:r>
              <a:rPr lang="en-US" sz="1600" dirty="0"/>
              <a:t> </a:t>
            </a:r>
            <a:r>
              <a:rPr lang="en-US" sz="1600" dirty="0" err="1"/>
              <a:t>kararı</a:t>
            </a:r>
            <a:r>
              <a:rPr lang="en-US" sz="1600" dirty="0"/>
              <a:t> </a:t>
            </a:r>
            <a:r>
              <a:rPr lang="en-US" sz="1600" dirty="0" err="1"/>
              <a:t>vermektedir</a:t>
            </a:r>
            <a:r>
              <a:rPr lang="en-US" sz="1600" dirty="0"/>
              <a:t>.</a:t>
            </a:r>
          </a:p>
          <a:p>
            <a:pPr algn="just"/>
            <a:endParaRPr lang="en-US" sz="1600" dirty="0"/>
          </a:p>
          <a:p>
            <a:pPr algn="just"/>
            <a:r>
              <a:rPr lang="en-US" sz="1600" dirty="0" err="1"/>
              <a:t>Kurumsal</a:t>
            </a:r>
            <a:r>
              <a:rPr lang="en-US" sz="1600" dirty="0"/>
              <a:t> </a:t>
            </a:r>
            <a:r>
              <a:rPr lang="en-US" sz="1600" dirty="0" err="1"/>
              <a:t>Akreditasyon</a:t>
            </a:r>
            <a:r>
              <a:rPr lang="en-US" sz="1600" dirty="0"/>
              <a:t> </a:t>
            </a:r>
            <a:r>
              <a:rPr lang="en-US" sz="1600" dirty="0" err="1"/>
              <a:t>Programı</a:t>
            </a:r>
            <a:r>
              <a:rPr lang="en-US" sz="1600" dirty="0"/>
              <a:t> YÖKAK </a:t>
            </a:r>
            <a:r>
              <a:rPr lang="en-US" sz="1600" dirty="0" err="1"/>
              <a:t>tarafından</a:t>
            </a:r>
            <a:r>
              <a:rPr lang="en-US" sz="1600" dirty="0"/>
              <a:t> </a:t>
            </a:r>
            <a:r>
              <a:rPr lang="en-US" sz="1600" dirty="0" err="1"/>
              <a:t>belirlenen</a:t>
            </a:r>
            <a:r>
              <a:rPr lang="en-US" sz="1600" dirty="0"/>
              <a:t> </a:t>
            </a:r>
            <a:r>
              <a:rPr lang="en-US" sz="1600" dirty="0" err="1"/>
              <a:t>ölçütler</a:t>
            </a:r>
            <a:r>
              <a:rPr lang="en-US" sz="1600" dirty="0"/>
              <a:t> </a:t>
            </a:r>
            <a:r>
              <a:rPr lang="en-US" sz="1600" dirty="0" err="1"/>
              <a:t>ile</a:t>
            </a:r>
            <a:r>
              <a:rPr lang="en-US" sz="1600" dirty="0"/>
              <a:t> </a:t>
            </a:r>
            <a:r>
              <a:rPr lang="en-US" sz="1600" dirty="0" err="1"/>
              <a:t>gerçekleştirilmektedir</a:t>
            </a:r>
            <a:r>
              <a:rPr lang="en-US" sz="1600" dirty="0"/>
              <a:t>. Bu </a:t>
            </a:r>
            <a:r>
              <a:rPr lang="en-US" sz="1600" dirty="0" err="1"/>
              <a:t>ölçütleri</a:t>
            </a:r>
            <a:r>
              <a:rPr lang="en-US" sz="1600" dirty="0"/>
              <a:t> </a:t>
            </a:r>
            <a:r>
              <a:rPr lang="en-US" sz="1600" dirty="0" err="1"/>
              <a:t>yeterli</a:t>
            </a:r>
            <a:r>
              <a:rPr lang="en-US" sz="1600" dirty="0"/>
              <a:t> </a:t>
            </a:r>
            <a:r>
              <a:rPr lang="en-US" sz="1600" dirty="0" err="1"/>
              <a:t>düzeyde</a:t>
            </a:r>
            <a:r>
              <a:rPr lang="en-US" sz="1600" dirty="0"/>
              <a:t> </a:t>
            </a:r>
            <a:r>
              <a:rPr lang="en-US" sz="1600" dirty="0" err="1"/>
              <a:t>karşılayan</a:t>
            </a:r>
            <a:r>
              <a:rPr lang="en-US" sz="1600" dirty="0"/>
              <a:t> </a:t>
            </a:r>
            <a:r>
              <a:rPr lang="en-US" sz="1600" dirty="0" err="1"/>
              <a:t>yükseköğretim</a:t>
            </a:r>
            <a:r>
              <a:rPr lang="en-US" sz="1600" dirty="0"/>
              <a:t> </a:t>
            </a:r>
            <a:r>
              <a:rPr lang="en-US" sz="1600" dirty="0" err="1"/>
              <a:t>kurumlarına</a:t>
            </a:r>
            <a:r>
              <a:rPr lang="en-US" sz="1600" dirty="0"/>
              <a:t> 5 </a:t>
            </a:r>
            <a:r>
              <a:rPr lang="en-US" sz="1600" dirty="0" err="1"/>
              <a:t>yıl</a:t>
            </a:r>
            <a:r>
              <a:rPr lang="en-US" sz="1600" dirty="0"/>
              <a:t> </a:t>
            </a:r>
            <a:r>
              <a:rPr lang="en-US" sz="1600" dirty="0" err="1"/>
              <a:t>süreyle</a:t>
            </a:r>
            <a:r>
              <a:rPr lang="en-US" sz="1600" dirty="0"/>
              <a:t> tam </a:t>
            </a:r>
            <a:r>
              <a:rPr lang="en-US" sz="1600" dirty="0" err="1"/>
              <a:t>akreditasyon</a:t>
            </a:r>
            <a:r>
              <a:rPr lang="en-US" sz="1600" dirty="0"/>
              <a:t>, </a:t>
            </a:r>
            <a:r>
              <a:rPr lang="en-US" sz="1600" dirty="0" err="1"/>
              <a:t>kısmi</a:t>
            </a:r>
            <a:r>
              <a:rPr lang="en-US" sz="1600" dirty="0"/>
              <a:t> </a:t>
            </a:r>
            <a:r>
              <a:rPr lang="en-US" sz="1600" dirty="0" err="1"/>
              <a:t>düzeyde</a:t>
            </a:r>
            <a:r>
              <a:rPr lang="en-US" sz="1600" dirty="0"/>
              <a:t> </a:t>
            </a:r>
            <a:r>
              <a:rPr lang="en-US" sz="1600" dirty="0" err="1"/>
              <a:t>karşılayan</a:t>
            </a:r>
            <a:r>
              <a:rPr lang="en-US" sz="1600" dirty="0"/>
              <a:t> </a:t>
            </a:r>
            <a:r>
              <a:rPr lang="en-US" sz="1600" dirty="0" err="1"/>
              <a:t>yükseköğretim</a:t>
            </a:r>
            <a:r>
              <a:rPr lang="en-US" sz="1600" dirty="0"/>
              <a:t> </a:t>
            </a:r>
            <a:r>
              <a:rPr lang="en-US" sz="1600" dirty="0" err="1"/>
              <a:t>kurumlarına</a:t>
            </a:r>
            <a:r>
              <a:rPr lang="en-US" sz="1600" dirty="0"/>
              <a:t> 2 </a:t>
            </a:r>
            <a:r>
              <a:rPr lang="en-US" sz="1600" dirty="0" err="1"/>
              <a:t>yıl</a:t>
            </a:r>
            <a:r>
              <a:rPr lang="en-US" sz="1600" dirty="0"/>
              <a:t> </a:t>
            </a:r>
            <a:r>
              <a:rPr lang="en-US" sz="1600" dirty="0" err="1"/>
              <a:t>süreyle</a:t>
            </a:r>
            <a:r>
              <a:rPr lang="en-US" sz="1600" dirty="0"/>
              <a:t> </a:t>
            </a:r>
            <a:r>
              <a:rPr lang="en-US" sz="1600" dirty="0" err="1"/>
              <a:t>koşullu</a:t>
            </a:r>
            <a:r>
              <a:rPr lang="en-US" sz="1600" dirty="0"/>
              <a:t> </a:t>
            </a:r>
            <a:r>
              <a:rPr lang="en-US" sz="1600" dirty="0" err="1"/>
              <a:t>akreditasyon</a:t>
            </a:r>
            <a:r>
              <a:rPr lang="en-US" sz="1600" dirty="0"/>
              <a:t> </a:t>
            </a:r>
            <a:r>
              <a:rPr lang="en-US" sz="1600" dirty="0" err="1"/>
              <a:t>verilmektedir</a:t>
            </a:r>
            <a:r>
              <a:rPr lang="en-US" sz="1600" dirty="0"/>
              <a:t>. YÖKAK </a:t>
            </a:r>
            <a:r>
              <a:rPr lang="en-US" sz="1600" dirty="0" err="1"/>
              <a:t>tarafından</a:t>
            </a:r>
            <a:r>
              <a:rPr lang="en-US" sz="1600" dirty="0"/>
              <a:t> </a:t>
            </a:r>
            <a:r>
              <a:rPr lang="en-US" sz="1600" dirty="0" err="1"/>
              <a:t>kurumsal</a:t>
            </a:r>
            <a:r>
              <a:rPr lang="en-US" sz="1600" dirty="0"/>
              <a:t> </a:t>
            </a:r>
            <a:r>
              <a:rPr lang="en-US" sz="1600" dirty="0" err="1"/>
              <a:t>akreditasyon</a:t>
            </a:r>
            <a:r>
              <a:rPr lang="en-US" sz="1600" dirty="0"/>
              <a:t> </a:t>
            </a:r>
            <a:r>
              <a:rPr lang="en-US" sz="1600" dirty="0" err="1"/>
              <a:t>verilen</a:t>
            </a:r>
            <a:r>
              <a:rPr lang="en-US" sz="1600" dirty="0"/>
              <a:t> </a:t>
            </a:r>
            <a:r>
              <a:rPr lang="en-US" sz="1600" dirty="0" err="1"/>
              <a:t>yükseköğretim</a:t>
            </a:r>
            <a:r>
              <a:rPr lang="en-US" sz="1600" dirty="0"/>
              <a:t> </a:t>
            </a:r>
            <a:r>
              <a:rPr lang="en-US" sz="1600" dirty="0" err="1"/>
              <a:t>kurumlarının</a:t>
            </a:r>
            <a:r>
              <a:rPr lang="en-US" sz="1600" dirty="0"/>
              <a:t> </a:t>
            </a:r>
            <a:r>
              <a:rPr lang="en-US" sz="1600" dirty="0" err="1"/>
              <a:t>bilgileri</a:t>
            </a:r>
            <a:r>
              <a:rPr lang="en-US" sz="1600" dirty="0"/>
              <a:t> YKS </a:t>
            </a:r>
            <a:r>
              <a:rPr lang="en-US" sz="1600" dirty="0" err="1"/>
              <a:t>Yükseköğretim</a:t>
            </a:r>
            <a:r>
              <a:rPr lang="en-US" sz="1600" dirty="0"/>
              <a:t> </a:t>
            </a:r>
            <a:r>
              <a:rPr lang="en-US" sz="1600" dirty="0" err="1"/>
              <a:t>Programları</a:t>
            </a:r>
            <a:r>
              <a:rPr lang="en-US" sz="1600" dirty="0"/>
              <a:t> </a:t>
            </a:r>
            <a:r>
              <a:rPr lang="en-US" sz="1600" dirty="0" err="1"/>
              <a:t>ve</a:t>
            </a:r>
            <a:r>
              <a:rPr lang="en-US" sz="1600" dirty="0"/>
              <a:t> </a:t>
            </a:r>
            <a:r>
              <a:rPr lang="en-US" sz="1600" dirty="0" err="1"/>
              <a:t>Kontenjanları</a:t>
            </a:r>
            <a:r>
              <a:rPr lang="en-US" sz="1600" dirty="0"/>
              <a:t> </a:t>
            </a:r>
            <a:r>
              <a:rPr lang="en-US" sz="1600" dirty="0" err="1"/>
              <a:t>Kılavuzunda</a:t>
            </a:r>
            <a:r>
              <a:rPr lang="en-US" sz="1600" dirty="0"/>
              <a:t> </a:t>
            </a:r>
            <a:r>
              <a:rPr lang="en-US" sz="1600" dirty="0" err="1"/>
              <a:t>kamuoyuyla</a:t>
            </a:r>
            <a:r>
              <a:rPr lang="en-US" sz="1600" dirty="0"/>
              <a:t> </a:t>
            </a:r>
            <a:r>
              <a:rPr lang="en-US" sz="1600" dirty="0" err="1"/>
              <a:t>paylaşılmaktadır</a:t>
            </a:r>
            <a:r>
              <a:rPr lang="en-US" sz="1600" dirty="0"/>
              <a:t>.</a:t>
            </a:r>
          </a:p>
          <a:p>
            <a:pPr algn="just"/>
            <a:endParaRPr lang="en-US" sz="1600" dirty="0"/>
          </a:p>
          <a:p>
            <a:pPr algn="just"/>
            <a:r>
              <a:rPr lang="en-US" sz="1600" dirty="0" err="1"/>
              <a:t>YÖKAK’tan</a:t>
            </a:r>
            <a:r>
              <a:rPr lang="en-US" sz="1600" dirty="0"/>
              <a:t> </a:t>
            </a:r>
            <a:r>
              <a:rPr lang="en-US" sz="1600" dirty="0" err="1"/>
              <a:t>Kurumsal</a:t>
            </a:r>
            <a:r>
              <a:rPr lang="en-US" sz="1600" dirty="0"/>
              <a:t> </a:t>
            </a:r>
            <a:r>
              <a:rPr lang="en-US" sz="1600" dirty="0" err="1"/>
              <a:t>Akreditasyon</a:t>
            </a:r>
            <a:r>
              <a:rPr lang="en-US" sz="1600" dirty="0"/>
              <a:t> </a:t>
            </a:r>
            <a:r>
              <a:rPr lang="en-US" sz="1600" dirty="0" err="1"/>
              <a:t>belgesi</a:t>
            </a:r>
            <a:r>
              <a:rPr lang="en-US" sz="1600" dirty="0"/>
              <a:t> </a:t>
            </a:r>
            <a:r>
              <a:rPr lang="en-US" sz="1600" dirty="0" err="1"/>
              <a:t>almış</a:t>
            </a:r>
            <a:r>
              <a:rPr lang="en-US" sz="1600" dirty="0"/>
              <a:t> </a:t>
            </a:r>
            <a:r>
              <a:rPr lang="en-US" sz="1600" dirty="0" err="1"/>
              <a:t>bir</a:t>
            </a:r>
            <a:r>
              <a:rPr lang="en-US" sz="1600" dirty="0"/>
              <a:t> </a:t>
            </a:r>
            <a:r>
              <a:rPr lang="en-US" sz="1600" dirty="0" err="1"/>
              <a:t>yükseköğretim</a:t>
            </a:r>
            <a:r>
              <a:rPr lang="en-US" sz="1600" dirty="0"/>
              <a:t> </a:t>
            </a:r>
            <a:r>
              <a:rPr lang="en-US" sz="1600" dirty="0" err="1"/>
              <a:t>kurumu</a:t>
            </a:r>
            <a:r>
              <a:rPr lang="en-US" sz="1600" dirty="0"/>
              <a:t> </a:t>
            </a:r>
            <a:r>
              <a:rPr lang="en-US" sz="1600" dirty="0" err="1"/>
              <a:t>temel</a:t>
            </a:r>
            <a:r>
              <a:rPr lang="en-US" sz="1600" dirty="0"/>
              <a:t> </a:t>
            </a:r>
            <a:r>
              <a:rPr lang="en-US" sz="1600" dirty="0" err="1"/>
              <a:t>faaliyet</a:t>
            </a:r>
            <a:r>
              <a:rPr lang="en-US" sz="1600" dirty="0"/>
              <a:t> </a:t>
            </a:r>
            <a:r>
              <a:rPr lang="en-US" sz="1600" dirty="0" err="1"/>
              <a:t>alanlarında</a:t>
            </a:r>
            <a:r>
              <a:rPr lang="en-US" sz="1600" dirty="0"/>
              <a:t> </a:t>
            </a:r>
            <a:r>
              <a:rPr lang="en-US" sz="1600" dirty="0" err="1"/>
              <a:t>vadettiği</a:t>
            </a:r>
            <a:r>
              <a:rPr lang="en-US" sz="1600" dirty="0"/>
              <a:t> </a:t>
            </a:r>
            <a:r>
              <a:rPr lang="en-US" sz="1600" dirty="0" err="1"/>
              <a:t>hedeflere</a:t>
            </a:r>
            <a:r>
              <a:rPr lang="en-US" sz="1600" dirty="0"/>
              <a:t> </a:t>
            </a:r>
            <a:r>
              <a:rPr lang="en-US" sz="1600" dirty="0" err="1"/>
              <a:t>ulaşmayı</a:t>
            </a:r>
            <a:r>
              <a:rPr lang="en-US" sz="1600" dirty="0"/>
              <a:t> </a:t>
            </a:r>
            <a:r>
              <a:rPr lang="en-US" sz="1600" dirty="0" err="1"/>
              <a:t>güvence</a:t>
            </a:r>
            <a:r>
              <a:rPr lang="en-US" sz="1600" dirty="0"/>
              <a:t> </a:t>
            </a:r>
            <a:r>
              <a:rPr lang="en-US" sz="1600" dirty="0" err="1"/>
              <a:t>altına</a:t>
            </a:r>
            <a:r>
              <a:rPr lang="en-US" sz="1600" dirty="0"/>
              <a:t> </a:t>
            </a:r>
            <a:r>
              <a:rPr lang="en-US" sz="1600" dirty="0" err="1"/>
              <a:t>almak</a:t>
            </a:r>
            <a:r>
              <a:rPr lang="en-US" sz="1600" dirty="0"/>
              <a:t> </a:t>
            </a:r>
            <a:r>
              <a:rPr lang="en-US" sz="1600" dirty="0" err="1"/>
              <a:t>için</a:t>
            </a:r>
            <a:r>
              <a:rPr lang="en-US" sz="1600" dirty="0"/>
              <a:t> </a:t>
            </a:r>
            <a:r>
              <a:rPr lang="en-US" sz="1600" dirty="0" err="1"/>
              <a:t>ilgili</a:t>
            </a:r>
            <a:r>
              <a:rPr lang="en-US" sz="1600" dirty="0"/>
              <a:t> </a:t>
            </a:r>
            <a:r>
              <a:rPr lang="en-US" sz="1600" dirty="0" err="1"/>
              <a:t>mekanizmaları</a:t>
            </a:r>
            <a:r>
              <a:rPr lang="en-US" sz="1600" dirty="0"/>
              <a:t> </a:t>
            </a:r>
            <a:r>
              <a:rPr lang="en-US" sz="1600" dirty="0" err="1"/>
              <a:t>oluşturmuştur</a:t>
            </a:r>
            <a:r>
              <a:rPr lang="en-US" sz="1600" dirty="0"/>
              <a:t>; </a:t>
            </a:r>
            <a:r>
              <a:rPr lang="en-US" sz="1600" dirty="0" err="1"/>
              <a:t>bunların</a:t>
            </a:r>
            <a:r>
              <a:rPr lang="en-US" sz="1600" dirty="0"/>
              <a:t> </a:t>
            </a:r>
            <a:r>
              <a:rPr lang="en-US" sz="1600" dirty="0" err="1"/>
              <a:t>önemli</a:t>
            </a:r>
            <a:r>
              <a:rPr lang="en-US" sz="1600" dirty="0"/>
              <a:t> </a:t>
            </a:r>
            <a:r>
              <a:rPr lang="en-US" sz="1600" dirty="0" err="1"/>
              <a:t>bir</a:t>
            </a:r>
            <a:r>
              <a:rPr lang="en-US" sz="1600" dirty="0"/>
              <a:t> </a:t>
            </a:r>
            <a:r>
              <a:rPr lang="en-US" sz="1600" dirty="0" err="1"/>
              <a:t>bölümünü</a:t>
            </a:r>
            <a:r>
              <a:rPr lang="en-US" sz="1600" dirty="0"/>
              <a:t> iyi </a:t>
            </a:r>
            <a:r>
              <a:rPr lang="en-US" sz="1600" dirty="0" err="1"/>
              <a:t>biçimde</a:t>
            </a:r>
            <a:r>
              <a:rPr lang="en-US" sz="1600" dirty="0"/>
              <a:t> </a:t>
            </a:r>
            <a:r>
              <a:rPr lang="en-US" sz="1600" dirty="0" err="1"/>
              <a:t>çalıştırmakta</a:t>
            </a:r>
            <a:r>
              <a:rPr lang="en-US" sz="1600" dirty="0"/>
              <a:t>, </a:t>
            </a:r>
            <a:r>
              <a:rPr lang="en-US" sz="1600" dirty="0" err="1"/>
              <a:t>izlemekte</a:t>
            </a:r>
            <a:r>
              <a:rPr lang="en-US" sz="1600" dirty="0"/>
              <a:t> </a:t>
            </a:r>
            <a:r>
              <a:rPr lang="en-US" sz="1600" dirty="0" err="1"/>
              <a:t>ve</a:t>
            </a:r>
            <a:r>
              <a:rPr lang="en-US" sz="1600" dirty="0"/>
              <a:t> </a:t>
            </a:r>
            <a:r>
              <a:rPr lang="en-US" sz="1600" dirty="0" err="1"/>
              <a:t>iyileştirmektedir</a:t>
            </a:r>
            <a:r>
              <a:rPr lang="en-US" sz="1600" dirty="0"/>
              <a:t>. Bu </a:t>
            </a:r>
            <a:r>
              <a:rPr lang="en-US" sz="1600" dirty="0" err="1"/>
              <a:t>bağlamda</a:t>
            </a:r>
            <a:r>
              <a:rPr lang="en-US" sz="1600" dirty="0"/>
              <a:t> </a:t>
            </a:r>
            <a:r>
              <a:rPr lang="en-US" sz="1600" dirty="0" err="1"/>
              <a:t>karar</a:t>
            </a:r>
            <a:r>
              <a:rPr lang="en-US" sz="1600" dirty="0"/>
              <a:t> alma </a:t>
            </a:r>
            <a:r>
              <a:rPr lang="en-US" sz="1600" dirty="0" err="1"/>
              <a:t>mekanizmalarına</a:t>
            </a:r>
            <a:r>
              <a:rPr lang="en-US" sz="1600" dirty="0"/>
              <a:t> </a:t>
            </a:r>
            <a:r>
              <a:rPr lang="en-US" sz="1600" dirty="0" err="1"/>
              <a:t>tüm</a:t>
            </a:r>
            <a:r>
              <a:rPr lang="en-US" sz="1600" dirty="0"/>
              <a:t> </a:t>
            </a:r>
            <a:r>
              <a:rPr lang="en-US" sz="1600" dirty="0" err="1"/>
              <a:t>iç</a:t>
            </a:r>
            <a:r>
              <a:rPr lang="en-US" sz="1600" dirty="0"/>
              <a:t> </a:t>
            </a:r>
            <a:r>
              <a:rPr lang="en-US" sz="1600" dirty="0" err="1"/>
              <a:t>ve</a:t>
            </a:r>
            <a:r>
              <a:rPr lang="en-US" sz="1600" dirty="0"/>
              <a:t> </a:t>
            </a:r>
            <a:r>
              <a:rPr lang="en-US" sz="1600" dirty="0" err="1"/>
              <a:t>dış</a:t>
            </a:r>
            <a:r>
              <a:rPr lang="en-US" sz="1600" dirty="0"/>
              <a:t> </a:t>
            </a:r>
            <a:r>
              <a:rPr lang="en-US" sz="1600" dirty="0" err="1"/>
              <a:t>paydaşlarının</a:t>
            </a:r>
            <a:r>
              <a:rPr lang="en-US" sz="1600" dirty="0"/>
              <a:t> </a:t>
            </a:r>
            <a:r>
              <a:rPr lang="en-US" sz="1600" dirty="0" err="1"/>
              <a:t>katılımını</a:t>
            </a:r>
            <a:r>
              <a:rPr lang="en-US" sz="1600" dirty="0"/>
              <a:t> </a:t>
            </a:r>
            <a:r>
              <a:rPr lang="en-US" sz="1600" dirty="0" err="1"/>
              <a:t>önemsemekte</a:t>
            </a:r>
            <a:r>
              <a:rPr lang="en-US" sz="1600" dirty="0"/>
              <a:t>, </a:t>
            </a:r>
            <a:r>
              <a:rPr lang="en-US" sz="1600" dirty="0" err="1"/>
              <a:t>öğrenci</a:t>
            </a:r>
            <a:r>
              <a:rPr lang="en-US" sz="1600" dirty="0"/>
              <a:t> </a:t>
            </a:r>
            <a:r>
              <a:rPr lang="en-US" sz="1600" dirty="0" err="1"/>
              <a:t>geri</a:t>
            </a:r>
            <a:r>
              <a:rPr lang="en-US" sz="1600" dirty="0"/>
              <a:t> </a:t>
            </a:r>
            <a:r>
              <a:rPr lang="en-US" sz="1600" dirty="0" err="1"/>
              <a:t>bildirimlerini</a:t>
            </a:r>
            <a:r>
              <a:rPr lang="en-US" sz="1600" dirty="0"/>
              <a:t> </a:t>
            </a:r>
            <a:r>
              <a:rPr lang="en-US" sz="1600" dirty="0" err="1"/>
              <a:t>özellikle</a:t>
            </a:r>
            <a:r>
              <a:rPr lang="en-US" sz="1600" dirty="0"/>
              <a:t> </a:t>
            </a:r>
            <a:r>
              <a:rPr lang="en-US" sz="1600" dirty="0" err="1"/>
              <a:t>dikkate</a:t>
            </a:r>
            <a:r>
              <a:rPr lang="en-US" sz="1600" dirty="0"/>
              <a:t> </a:t>
            </a:r>
            <a:r>
              <a:rPr lang="en-US" sz="1600" dirty="0" err="1"/>
              <a:t>almakta</a:t>
            </a:r>
            <a:r>
              <a:rPr lang="en-US" sz="1600" dirty="0"/>
              <a:t> </a:t>
            </a:r>
            <a:r>
              <a:rPr lang="en-US" sz="1600" dirty="0" err="1"/>
              <a:t>ve</a:t>
            </a:r>
            <a:r>
              <a:rPr lang="en-US" sz="1600" dirty="0"/>
              <a:t> </a:t>
            </a:r>
            <a:r>
              <a:rPr lang="en-US" sz="1600" dirty="0" err="1"/>
              <a:t>karar</a:t>
            </a:r>
            <a:r>
              <a:rPr lang="en-US" sz="1600" dirty="0"/>
              <a:t> alma </a:t>
            </a:r>
            <a:r>
              <a:rPr lang="en-US" sz="1600" dirty="0" err="1"/>
              <a:t>süreçlerine</a:t>
            </a:r>
            <a:r>
              <a:rPr lang="en-US" sz="1600" dirty="0"/>
              <a:t> </a:t>
            </a:r>
            <a:r>
              <a:rPr lang="en-US" sz="1600" dirty="0" err="1"/>
              <a:t>yansıtmaktadır</a:t>
            </a:r>
            <a:r>
              <a:rPr lang="en-US" sz="1600" dirty="0"/>
              <a:t>. </a:t>
            </a:r>
            <a:r>
              <a:rPr lang="en-US" sz="1600" dirty="0" err="1"/>
              <a:t>Öğretim</a:t>
            </a:r>
            <a:r>
              <a:rPr lang="en-US" sz="1600" dirty="0"/>
              <a:t> </a:t>
            </a:r>
            <a:r>
              <a:rPr lang="en-US" sz="1600" dirty="0" err="1"/>
              <a:t>programlarını</a:t>
            </a:r>
            <a:r>
              <a:rPr lang="en-US" sz="1600" dirty="0"/>
              <a:t> </a:t>
            </a:r>
            <a:r>
              <a:rPr lang="en-US" sz="1600" dirty="0" err="1"/>
              <a:t>bilgi</a:t>
            </a:r>
            <a:r>
              <a:rPr lang="en-US" sz="1600" dirty="0"/>
              <a:t> </a:t>
            </a:r>
            <a:r>
              <a:rPr lang="en-US" sz="1600" dirty="0" err="1"/>
              <a:t>çağının</a:t>
            </a:r>
            <a:r>
              <a:rPr lang="en-US" sz="1600" dirty="0"/>
              <a:t> </a:t>
            </a:r>
            <a:r>
              <a:rPr lang="en-US" sz="1600" dirty="0" err="1"/>
              <a:t>gerekleri</a:t>
            </a:r>
            <a:r>
              <a:rPr lang="en-US" sz="1600" dirty="0"/>
              <a:t>, </a:t>
            </a:r>
            <a:r>
              <a:rPr lang="en-US" sz="1600" dirty="0" err="1"/>
              <a:t>değişen</a:t>
            </a:r>
            <a:r>
              <a:rPr lang="en-US" sz="1600" dirty="0"/>
              <a:t> </a:t>
            </a:r>
            <a:r>
              <a:rPr lang="en-US" sz="1600" dirty="0" err="1"/>
              <a:t>öğrenci</a:t>
            </a:r>
            <a:r>
              <a:rPr lang="en-US" sz="1600" dirty="0"/>
              <a:t> </a:t>
            </a:r>
            <a:r>
              <a:rPr lang="en-US" sz="1600" dirty="0" err="1"/>
              <a:t>özellikleri</a:t>
            </a:r>
            <a:r>
              <a:rPr lang="en-US" sz="1600" dirty="0"/>
              <a:t> </a:t>
            </a:r>
            <a:r>
              <a:rPr lang="en-US" sz="1600" dirty="0" err="1"/>
              <a:t>ve</a:t>
            </a:r>
            <a:r>
              <a:rPr lang="en-US" sz="1600" dirty="0"/>
              <a:t> </a:t>
            </a:r>
            <a:r>
              <a:rPr lang="en-US" sz="1600" dirty="0" err="1"/>
              <a:t>öğrenci</a:t>
            </a:r>
            <a:r>
              <a:rPr lang="en-US" sz="1600" dirty="0"/>
              <a:t> </a:t>
            </a:r>
            <a:r>
              <a:rPr lang="en-US" sz="1600" dirty="0" err="1"/>
              <a:t>merkezli</a:t>
            </a:r>
            <a:r>
              <a:rPr lang="en-US" sz="1600" dirty="0"/>
              <a:t> </a:t>
            </a:r>
            <a:r>
              <a:rPr lang="en-US" sz="1600" dirty="0" err="1"/>
              <a:t>öğrenme</a:t>
            </a:r>
            <a:r>
              <a:rPr lang="en-US" sz="1600" dirty="0"/>
              <a:t> </a:t>
            </a:r>
            <a:r>
              <a:rPr lang="en-US" sz="1600" dirty="0" err="1"/>
              <a:t>anlayışı</a:t>
            </a:r>
            <a:r>
              <a:rPr lang="en-US" sz="1600" dirty="0"/>
              <a:t> </a:t>
            </a:r>
            <a:r>
              <a:rPr lang="en-US" sz="1600" dirty="0" err="1"/>
              <a:t>temelinde</a:t>
            </a:r>
            <a:r>
              <a:rPr lang="en-US" sz="1600" dirty="0"/>
              <a:t> </a:t>
            </a:r>
            <a:r>
              <a:rPr lang="en-US" sz="1600" dirty="0" err="1"/>
              <a:t>sistemli</a:t>
            </a:r>
            <a:r>
              <a:rPr lang="en-US" sz="1600" dirty="0"/>
              <a:t> </a:t>
            </a:r>
            <a:r>
              <a:rPr lang="en-US" sz="1600" dirty="0" err="1"/>
              <a:t>biçimde</a:t>
            </a:r>
            <a:r>
              <a:rPr lang="en-US" sz="1600" dirty="0"/>
              <a:t> </a:t>
            </a:r>
            <a:r>
              <a:rPr lang="en-US" sz="1600" dirty="0" err="1"/>
              <a:t>güncellemekte</a:t>
            </a:r>
            <a:r>
              <a:rPr lang="en-US" sz="1600" dirty="0"/>
              <a:t>, program-</a:t>
            </a:r>
            <a:r>
              <a:rPr lang="en-US" sz="1600" dirty="0" err="1"/>
              <a:t>ders</a:t>
            </a:r>
            <a:r>
              <a:rPr lang="en-US" sz="1600" dirty="0"/>
              <a:t> </a:t>
            </a:r>
            <a:r>
              <a:rPr lang="en-US" sz="1600" dirty="0" err="1"/>
              <a:t>uyumunu</a:t>
            </a:r>
            <a:r>
              <a:rPr lang="en-US" sz="1600" dirty="0"/>
              <a:t>, </a:t>
            </a:r>
            <a:r>
              <a:rPr lang="en-US" sz="1600" dirty="0" err="1"/>
              <a:t>öğrenci</a:t>
            </a:r>
            <a:r>
              <a:rPr lang="en-US" sz="1600" dirty="0"/>
              <a:t> </a:t>
            </a:r>
            <a:r>
              <a:rPr lang="en-US" sz="1600" dirty="0" err="1"/>
              <a:t>iş</a:t>
            </a:r>
            <a:r>
              <a:rPr lang="en-US" sz="1600" dirty="0"/>
              <a:t> </a:t>
            </a:r>
            <a:r>
              <a:rPr lang="en-US" sz="1600" dirty="0" err="1"/>
              <a:t>yükü</a:t>
            </a:r>
            <a:r>
              <a:rPr lang="en-US" sz="1600" dirty="0"/>
              <a:t> </a:t>
            </a:r>
            <a:r>
              <a:rPr lang="en-US" sz="1600" dirty="0" err="1"/>
              <a:t>dengesini</a:t>
            </a:r>
            <a:r>
              <a:rPr lang="en-US" sz="1600" dirty="0"/>
              <a:t>, </a:t>
            </a:r>
            <a:r>
              <a:rPr lang="en-US" sz="1600" dirty="0" err="1"/>
              <a:t>programların</a:t>
            </a:r>
            <a:r>
              <a:rPr lang="en-US" sz="1600" dirty="0"/>
              <a:t> </a:t>
            </a:r>
            <a:r>
              <a:rPr lang="en-US" sz="1600" dirty="0" err="1"/>
              <a:t>yürütülmesini</a:t>
            </a:r>
            <a:r>
              <a:rPr lang="en-US" sz="1600" dirty="0"/>
              <a:t> </a:t>
            </a:r>
            <a:r>
              <a:rPr lang="en-US" sz="1600" dirty="0" err="1"/>
              <a:t>ve</a:t>
            </a:r>
            <a:r>
              <a:rPr lang="en-US" sz="1600" dirty="0"/>
              <a:t> </a:t>
            </a:r>
            <a:r>
              <a:rPr lang="en-US" sz="1600" dirty="0" err="1"/>
              <a:t>ölçme</a:t>
            </a:r>
            <a:r>
              <a:rPr lang="en-US" sz="1600" dirty="0"/>
              <a:t> </a:t>
            </a:r>
            <a:r>
              <a:rPr lang="en-US" sz="1600" dirty="0" err="1"/>
              <a:t>değerlendirme</a:t>
            </a:r>
            <a:r>
              <a:rPr lang="en-US" sz="1600" dirty="0"/>
              <a:t> </a:t>
            </a:r>
            <a:r>
              <a:rPr lang="en-US" sz="1600" dirty="0" err="1"/>
              <a:t>süreçlerini</a:t>
            </a:r>
            <a:r>
              <a:rPr lang="en-US" sz="1600" dirty="0"/>
              <a:t> </a:t>
            </a:r>
            <a:r>
              <a:rPr lang="en-US" sz="1600" dirty="0" err="1"/>
              <a:t>izlemektedir</a:t>
            </a:r>
            <a:r>
              <a:rPr lang="en-US" sz="1600" dirty="0"/>
              <a:t>. </a:t>
            </a:r>
            <a:r>
              <a:rPr lang="en-US" sz="1600" dirty="0" err="1"/>
              <a:t>Öğrenme</a:t>
            </a:r>
            <a:r>
              <a:rPr lang="en-US" sz="1600" dirty="0"/>
              <a:t> </a:t>
            </a:r>
            <a:r>
              <a:rPr lang="en-US" sz="1600" dirty="0" err="1"/>
              <a:t>kaynakları</a:t>
            </a:r>
            <a:r>
              <a:rPr lang="en-US" sz="1600" dirty="0"/>
              <a:t> </a:t>
            </a:r>
            <a:r>
              <a:rPr lang="en-US" sz="1600" dirty="0" err="1"/>
              <a:t>ve</a:t>
            </a:r>
            <a:r>
              <a:rPr lang="en-US" sz="1600" dirty="0"/>
              <a:t> </a:t>
            </a:r>
            <a:r>
              <a:rPr lang="en-US" sz="1600" dirty="0" err="1"/>
              <a:t>öğretim</a:t>
            </a:r>
            <a:r>
              <a:rPr lang="en-US" sz="1600" dirty="0"/>
              <a:t> </a:t>
            </a:r>
            <a:r>
              <a:rPr lang="en-US" sz="1600" dirty="0" err="1"/>
              <a:t>üyesi</a:t>
            </a:r>
            <a:r>
              <a:rPr lang="en-US" sz="1600" dirty="0"/>
              <a:t> </a:t>
            </a:r>
            <a:r>
              <a:rPr lang="en-US" sz="1600" dirty="0" err="1"/>
              <a:t>yeterliklerini</a:t>
            </a:r>
            <a:r>
              <a:rPr lang="en-US" sz="1600" dirty="0"/>
              <a:t> </a:t>
            </a:r>
            <a:r>
              <a:rPr lang="en-US" sz="1600" dirty="0" err="1"/>
              <a:t>sürekli</a:t>
            </a:r>
            <a:r>
              <a:rPr lang="en-US" sz="1600" dirty="0"/>
              <a:t> </a:t>
            </a:r>
            <a:r>
              <a:rPr lang="en-US" sz="1600" dirty="0" err="1"/>
              <a:t>biçimde</a:t>
            </a:r>
            <a:r>
              <a:rPr lang="en-US" sz="1600" dirty="0"/>
              <a:t> </a:t>
            </a:r>
            <a:r>
              <a:rPr lang="en-US" sz="1600" dirty="0" err="1"/>
              <a:t>geliştirmek</a:t>
            </a:r>
            <a:r>
              <a:rPr lang="en-US" sz="1600" dirty="0"/>
              <a:t> </a:t>
            </a:r>
            <a:r>
              <a:rPr lang="en-US" sz="1600" dirty="0" err="1"/>
              <a:t>için</a:t>
            </a:r>
            <a:r>
              <a:rPr lang="en-US" sz="1600" dirty="0"/>
              <a:t> </a:t>
            </a:r>
            <a:r>
              <a:rPr lang="en-US" sz="1600" dirty="0" err="1"/>
              <a:t>çalışmaktadır</a:t>
            </a:r>
            <a:r>
              <a:rPr lang="en-US" sz="1600" dirty="0"/>
              <a:t>. </a:t>
            </a:r>
            <a:r>
              <a:rPr lang="en-US" sz="1600" dirty="0" err="1"/>
              <a:t>Kurumun</a:t>
            </a:r>
            <a:r>
              <a:rPr lang="en-US" sz="1600" dirty="0"/>
              <a:t> </a:t>
            </a:r>
            <a:r>
              <a:rPr lang="en-US" sz="1600" dirty="0" err="1"/>
              <a:t>araştırma</a:t>
            </a:r>
            <a:r>
              <a:rPr lang="en-US" sz="1600" dirty="0"/>
              <a:t> </a:t>
            </a:r>
            <a:r>
              <a:rPr lang="en-US" sz="1600" dirty="0" err="1"/>
              <a:t>yetkinliklerini</a:t>
            </a:r>
            <a:r>
              <a:rPr lang="en-US" sz="1600" dirty="0"/>
              <a:t> </a:t>
            </a:r>
            <a:r>
              <a:rPr lang="en-US" sz="1600" dirty="0" err="1"/>
              <a:t>öğrenci</a:t>
            </a:r>
            <a:r>
              <a:rPr lang="en-US" sz="1600" dirty="0"/>
              <a:t> </a:t>
            </a:r>
            <a:r>
              <a:rPr lang="en-US" sz="1600" dirty="0" err="1"/>
              <a:t>katılımı</a:t>
            </a:r>
            <a:r>
              <a:rPr lang="en-US" sz="1600" dirty="0"/>
              <a:t>, </a:t>
            </a:r>
            <a:r>
              <a:rPr lang="en-US" sz="1600" dirty="0" err="1"/>
              <a:t>doktora</a:t>
            </a:r>
            <a:r>
              <a:rPr lang="en-US" sz="1600" dirty="0"/>
              <a:t> </a:t>
            </a:r>
            <a:r>
              <a:rPr lang="en-US" sz="1600" dirty="0" err="1"/>
              <a:t>ve</a:t>
            </a:r>
            <a:r>
              <a:rPr lang="en-US" sz="1600" dirty="0"/>
              <a:t> </a:t>
            </a:r>
            <a:r>
              <a:rPr lang="en-US" sz="1600" dirty="0" err="1"/>
              <a:t>doktora</a:t>
            </a:r>
            <a:r>
              <a:rPr lang="en-US" sz="1600" dirty="0"/>
              <a:t> </a:t>
            </a:r>
            <a:r>
              <a:rPr lang="en-US" sz="1600" dirty="0" err="1"/>
              <a:t>sonrası</a:t>
            </a:r>
            <a:r>
              <a:rPr lang="en-US" sz="1600" dirty="0"/>
              <a:t> </a:t>
            </a:r>
            <a:r>
              <a:rPr lang="en-US" sz="1600" dirty="0" err="1"/>
              <a:t>olanaklar</a:t>
            </a:r>
            <a:r>
              <a:rPr lang="en-US" sz="1600" dirty="0"/>
              <a:t>, </a:t>
            </a:r>
            <a:r>
              <a:rPr lang="en-US" sz="1600" dirty="0" err="1"/>
              <a:t>ayrıca</a:t>
            </a:r>
            <a:r>
              <a:rPr lang="en-US" sz="1600" dirty="0"/>
              <a:t> </a:t>
            </a:r>
            <a:r>
              <a:rPr lang="en-US" sz="1600" dirty="0" err="1"/>
              <a:t>araştırmacı</a:t>
            </a:r>
            <a:r>
              <a:rPr lang="en-US" sz="1600" dirty="0"/>
              <a:t> </a:t>
            </a:r>
            <a:r>
              <a:rPr lang="en-US" sz="1600" dirty="0" err="1"/>
              <a:t>yetkinliği</a:t>
            </a:r>
            <a:r>
              <a:rPr lang="en-US" sz="1600" dirty="0"/>
              <a:t> </a:t>
            </a:r>
            <a:r>
              <a:rPr lang="en-US" sz="1600" dirty="0" err="1"/>
              <a:t>gibi</a:t>
            </a:r>
            <a:r>
              <a:rPr lang="en-US" sz="1600" dirty="0"/>
              <a:t> </a:t>
            </a:r>
            <a:r>
              <a:rPr lang="en-US" sz="1600" dirty="0" err="1"/>
              <a:t>boyutları</a:t>
            </a:r>
            <a:r>
              <a:rPr lang="en-US" sz="1600" dirty="0"/>
              <a:t> </a:t>
            </a:r>
            <a:r>
              <a:rPr lang="en-US" sz="1600" dirty="0" err="1"/>
              <a:t>düşünerek</a:t>
            </a:r>
            <a:r>
              <a:rPr lang="en-US" sz="1600" dirty="0"/>
              <a:t> </a:t>
            </a:r>
            <a:r>
              <a:rPr lang="en-US" sz="1600" dirty="0" err="1"/>
              <a:t>sürekli</a:t>
            </a:r>
            <a:r>
              <a:rPr lang="en-US" sz="1600" dirty="0"/>
              <a:t> </a:t>
            </a:r>
            <a:r>
              <a:rPr lang="en-US" sz="1600" dirty="0" err="1"/>
              <a:t>geliştirmektedir</a:t>
            </a:r>
            <a:r>
              <a:rPr lang="en-US" sz="1600" dirty="0"/>
              <a:t>. </a:t>
            </a:r>
            <a:r>
              <a:rPr lang="en-US" sz="1600" dirty="0" err="1"/>
              <a:t>Toplumsal</a:t>
            </a:r>
            <a:r>
              <a:rPr lang="en-US" sz="1600" dirty="0"/>
              <a:t> </a:t>
            </a:r>
            <a:r>
              <a:rPr lang="en-US" sz="1600" dirty="0" err="1"/>
              <a:t>katkı</a:t>
            </a:r>
            <a:r>
              <a:rPr lang="en-US" sz="1600" dirty="0"/>
              <a:t> </a:t>
            </a:r>
            <a:r>
              <a:rPr lang="en-US" sz="1600" dirty="0" err="1"/>
              <a:t>faaliyetlerini</a:t>
            </a:r>
            <a:r>
              <a:rPr lang="en-US" sz="1600" dirty="0"/>
              <a:t> </a:t>
            </a:r>
            <a:r>
              <a:rPr lang="en-US" sz="1600" dirty="0" err="1"/>
              <a:t>sistematik</a:t>
            </a:r>
            <a:r>
              <a:rPr lang="en-US" sz="1600" dirty="0"/>
              <a:t> </a:t>
            </a:r>
            <a:r>
              <a:rPr lang="en-US" sz="1600" dirty="0" err="1"/>
              <a:t>biçimde</a:t>
            </a:r>
            <a:r>
              <a:rPr lang="en-US" sz="1600" dirty="0"/>
              <a:t> </a:t>
            </a:r>
            <a:r>
              <a:rPr lang="en-US" sz="1600" dirty="0" err="1"/>
              <a:t>ele</a:t>
            </a:r>
            <a:r>
              <a:rPr lang="en-US" sz="1600" dirty="0"/>
              <a:t> </a:t>
            </a:r>
            <a:r>
              <a:rPr lang="en-US" sz="1600" dirty="0" err="1"/>
              <a:t>almakta</a:t>
            </a:r>
            <a:r>
              <a:rPr lang="en-US" sz="1600" dirty="0"/>
              <a:t>; </a:t>
            </a:r>
            <a:r>
              <a:rPr lang="en-US" sz="1600" dirty="0" err="1"/>
              <a:t>kaynaklar</a:t>
            </a:r>
            <a:r>
              <a:rPr lang="en-US" sz="1600" dirty="0"/>
              <a:t> </a:t>
            </a:r>
            <a:r>
              <a:rPr lang="en-US" sz="1600" dirty="0" err="1"/>
              <a:t>ve</a:t>
            </a:r>
            <a:r>
              <a:rPr lang="en-US" sz="1600" dirty="0"/>
              <a:t> </a:t>
            </a:r>
            <a:r>
              <a:rPr lang="en-US" sz="1600" dirty="0" err="1"/>
              <a:t>çeşitlilik</a:t>
            </a:r>
            <a:r>
              <a:rPr lang="en-US" sz="1600" dirty="0"/>
              <a:t> </a:t>
            </a:r>
            <a:r>
              <a:rPr lang="en-US" sz="1600" dirty="0" err="1"/>
              <a:t>gibi</a:t>
            </a:r>
            <a:r>
              <a:rPr lang="en-US" sz="1600" dirty="0"/>
              <a:t> </a:t>
            </a:r>
            <a:r>
              <a:rPr lang="en-US" sz="1600" dirty="0" err="1"/>
              <a:t>unsurları</a:t>
            </a:r>
            <a:r>
              <a:rPr lang="en-US" sz="1600" dirty="0"/>
              <a:t> </a:t>
            </a:r>
            <a:r>
              <a:rPr lang="en-US" sz="1600" dirty="0" err="1"/>
              <a:t>gözeterek</a:t>
            </a:r>
            <a:r>
              <a:rPr lang="en-US" sz="1600" dirty="0"/>
              <a:t> </a:t>
            </a:r>
            <a:r>
              <a:rPr lang="en-US" sz="1600" dirty="0" err="1"/>
              <a:t>iyileştirmektedir</a:t>
            </a:r>
            <a:r>
              <a:rPr lang="en-US" sz="1600" dirty="0"/>
              <a:t>. </a:t>
            </a:r>
          </a:p>
        </p:txBody>
      </p:sp>
    </p:spTree>
    <p:extLst>
      <p:ext uri="{BB962C8B-B14F-4D97-AF65-F5344CB8AC3E}">
        <p14:creationId xmlns:p14="http://schemas.microsoft.com/office/powerpoint/2010/main" val="22040925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Metin kutusu 4"/>
          <p:cNvSpPr txBox="1">
            <a:spLocks noChangeArrowheads="1"/>
          </p:cNvSpPr>
          <p:nvPr/>
        </p:nvSpPr>
        <p:spPr bwMode="auto">
          <a:xfrm>
            <a:off x="533400" y="239713"/>
            <a:ext cx="41576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tr-TR" altLang="tr-TR" sz="2000">
                <a:solidFill>
                  <a:schemeClr val="bg1"/>
                </a:solidFill>
                <a:latin typeface="Gotham Narrow Book"/>
                <a:ea typeface="Gotham Narrow Book"/>
                <a:cs typeface="Gotham Narrow Book"/>
              </a:rPr>
              <a:t>KONU GİRİŞ SAYFASI </a:t>
            </a:r>
          </a:p>
        </p:txBody>
      </p:sp>
      <p:sp>
        <p:nvSpPr>
          <p:cNvPr id="169989" name="Metin kutusu 10"/>
          <p:cNvSpPr txBox="1">
            <a:spLocks noChangeArrowheads="1"/>
          </p:cNvSpPr>
          <p:nvPr/>
        </p:nvSpPr>
        <p:spPr bwMode="auto">
          <a:xfrm>
            <a:off x="533400" y="192088"/>
            <a:ext cx="561242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tr-TR" altLang="tr-TR" b="1" dirty="0">
                <a:latin typeface="Gotham Narrow Book"/>
                <a:ea typeface="Gotham Narrow Book"/>
                <a:cs typeface="Gotham Narrow Book"/>
              </a:rPr>
              <a:t>AKREDİTASYON KOŞULLARI</a:t>
            </a:r>
          </a:p>
        </p:txBody>
      </p:sp>
      <p:sp>
        <p:nvSpPr>
          <p:cNvPr id="9" name="İçerik Yer Tutucusu 2">
            <a:extLst>
              <a:ext uri="{FF2B5EF4-FFF2-40B4-BE49-F238E27FC236}">
                <a16:creationId xmlns:a16="http://schemas.microsoft.com/office/drawing/2014/main" id="{B93D3000-995A-40DB-B77A-D8F1F65D2C9B}"/>
              </a:ext>
            </a:extLst>
          </p:cNvPr>
          <p:cNvSpPr>
            <a:spLocks noGrp="1"/>
          </p:cNvSpPr>
          <p:nvPr>
            <p:ph idx="1"/>
          </p:nvPr>
        </p:nvSpPr>
        <p:spPr>
          <a:xfrm>
            <a:off x="609600" y="1352429"/>
            <a:ext cx="10820400" cy="4510209"/>
          </a:xfrm>
        </p:spPr>
        <p:txBody>
          <a:bodyPr>
            <a:normAutofit fontScale="92500" lnSpcReduction="20000"/>
          </a:bodyPr>
          <a:lstStyle/>
          <a:p>
            <a:pPr algn="just">
              <a:lnSpc>
                <a:spcPct val="115000"/>
              </a:lnSpc>
              <a:spcBef>
                <a:spcPts val="600"/>
              </a:spcBef>
              <a:spcAft>
                <a:spcPts val="600"/>
              </a:spcAft>
            </a:pPr>
            <a:r>
              <a:rPr lang="tr-TR" sz="2400" dirty="0">
                <a:effectLst/>
                <a:latin typeface="Calibri" panose="020F0502020204030204" pitchFamily="34" charset="0"/>
                <a:ea typeface="Calibri" panose="020F0502020204030204" pitchFamily="34" charset="0"/>
                <a:cs typeface="Times New Roman" panose="02020603050405020304" pitchFamily="18" charset="0"/>
              </a:rPr>
              <a:t>YÖKAK Alt </a:t>
            </a:r>
            <a:r>
              <a:rPr lang="en-US" sz="2400" dirty="0" err="1">
                <a:effectLst/>
                <a:latin typeface="Calibri" panose="020F0502020204030204" pitchFamily="34" charset="0"/>
                <a:ea typeface="Times New Roman" panose="02020603050405020304" pitchFamily="18" charset="0"/>
                <a:cs typeface="Calibri" panose="020F0502020204030204" pitchFamily="34" charset="0"/>
              </a:rPr>
              <a:t>Ölçütler</a:t>
            </a:r>
            <a:r>
              <a:rPr lang="en-US" sz="2400" dirty="0">
                <a:effectLst/>
                <a:latin typeface="Calibri" panose="020F0502020204030204" pitchFamily="34" charset="0"/>
                <a:ea typeface="Times New Roman" panose="02020603050405020304" pitchFamily="18" charset="0"/>
                <a:cs typeface="Calibri" panose="020F0502020204030204" pitchFamily="34" charset="0"/>
              </a:rPr>
              <a:t> </a:t>
            </a:r>
            <a:r>
              <a:rPr lang="en-US" sz="2400" dirty="0" err="1">
                <a:effectLst/>
                <a:latin typeface="Calibri" panose="020F0502020204030204" pitchFamily="34" charset="0"/>
                <a:ea typeface="Times New Roman" panose="02020603050405020304" pitchFamily="18" charset="0"/>
                <a:cs typeface="Calibri" panose="020F0502020204030204" pitchFamily="34" charset="0"/>
              </a:rPr>
              <a:t>Rehberi</a:t>
            </a:r>
            <a:r>
              <a:rPr lang="en-US" sz="2400" dirty="0">
                <a:effectLst/>
                <a:latin typeface="Calibri" panose="020F0502020204030204" pitchFamily="34" charset="0"/>
                <a:ea typeface="Times New Roman" panose="02020603050405020304" pitchFamily="18" charset="0"/>
                <a:cs typeface="Calibri" panose="020F0502020204030204" pitchFamily="34" charset="0"/>
              </a:rPr>
              <a:t> 202</a:t>
            </a:r>
            <a:r>
              <a:rPr lang="tr-TR" sz="2400" dirty="0">
                <a:effectLst/>
                <a:latin typeface="Calibri" panose="020F0502020204030204" pitchFamily="34" charset="0"/>
                <a:ea typeface="Times New Roman" panose="02020603050405020304" pitchFamily="18" charset="0"/>
                <a:cs typeface="Calibri" panose="020F0502020204030204" pitchFamily="34" charset="0"/>
              </a:rPr>
              <a:t>3</a:t>
            </a:r>
            <a:endParaRPr lang="tr-TR" sz="2400" dirty="0">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spcBef>
                <a:spcPts val="600"/>
              </a:spcBef>
              <a:spcAft>
                <a:spcPts val="600"/>
              </a:spcAft>
            </a:pPr>
            <a:r>
              <a:rPr lang="tr-TR" sz="2400" dirty="0">
                <a:latin typeface="Calibri" panose="020F0502020204030204" pitchFamily="34" charset="0"/>
                <a:ea typeface="Times New Roman" panose="02020603050405020304" pitchFamily="18" charset="0"/>
                <a:cs typeface="Calibri" panose="020F0502020204030204" pitchFamily="34" charset="0"/>
              </a:rPr>
              <a:t>4</a:t>
            </a:r>
            <a:r>
              <a:rPr lang="en-US" sz="2400" dirty="0">
                <a:effectLst/>
                <a:latin typeface="Calibri" panose="020F0502020204030204" pitchFamily="34" charset="0"/>
                <a:ea typeface="Times New Roman" panose="02020603050405020304" pitchFamily="18" charset="0"/>
                <a:cs typeface="Calibri" panose="020F0502020204030204" pitchFamily="34" charset="0"/>
              </a:rPr>
              <a:t> </a:t>
            </a:r>
            <a:r>
              <a:rPr lang="tr-TR" sz="2400" dirty="0">
                <a:latin typeface="Calibri" panose="020F0502020204030204" pitchFamily="34" charset="0"/>
                <a:ea typeface="Times New Roman" panose="02020603050405020304" pitchFamily="18" charset="0"/>
                <a:cs typeface="Calibri" panose="020F0502020204030204" pitchFamily="34" charset="0"/>
              </a:rPr>
              <a:t>Ana B</a:t>
            </a:r>
            <a:r>
              <a:rPr lang="en-US" sz="2400" dirty="0" err="1">
                <a:effectLst/>
                <a:latin typeface="Calibri" panose="020F0502020204030204" pitchFamily="34" charset="0"/>
                <a:ea typeface="Times New Roman" panose="02020603050405020304" pitchFamily="18" charset="0"/>
                <a:cs typeface="Calibri" panose="020F0502020204030204" pitchFamily="34" charset="0"/>
              </a:rPr>
              <a:t>aşlık</a:t>
            </a:r>
            <a:r>
              <a:rPr lang="tr-TR" sz="2400" dirty="0">
                <a:effectLst/>
                <a:latin typeface="Calibri" panose="020F0502020204030204" pitchFamily="34" charset="0"/>
                <a:ea typeface="Times New Roman" panose="02020603050405020304" pitchFamily="18" charset="0"/>
                <a:cs typeface="Calibri" panose="020F0502020204030204" pitchFamily="34" charset="0"/>
              </a:rPr>
              <a:t> – 14 Alt </a:t>
            </a:r>
            <a:r>
              <a:rPr lang="tr-TR" sz="2400" dirty="0">
                <a:latin typeface="Calibri" panose="020F0502020204030204" pitchFamily="34" charset="0"/>
                <a:ea typeface="Times New Roman" panose="02020603050405020304" pitchFamily="18" charset="0"/>
                <a:cs typeface="Calibri" panose="020F0502020204030204" pitchFamily="34" charset="0"/>
              </a:rPr>
              <a:t>B</a:t>
            </a:r>
            <a:r>
              <a:rPr lang="tr-TR" sz="2400" dirty="0">
                <a:effectLst/>
                <a:latin typeface="Calibri" panose="020F0502020204030204" pitchFamily="34" charset="0"/>
                <a:ea typeface="Times New Roman" panose="02020603050405020304" pitchFamily="18" charset="0"/>
                <a:cs typeface="Calibri" panose="020F0502020204030204" pitchFamily="34" charset="0"/>
              </a:rPr>
              <a:t>aşlık</a:t>
            </a:r>
            <a:r>
              <a:rPr lang="tr-TR" sz="2400" dirty="0">
                <a:latin typeface="Calibri" panose="020F0502020204030204" pitchFamily="34" charset="0"/>
                <a:ea typeface="Times New Roman" panose="02020603050405020304" pitchFamily="18" charset="0"/>
                <a:cs typeface="Calibri" panose="020F0502020204030204" pitchFamily="34" charset="0"/>
              </a:rPr>
              <a:t>: </a:t>
            </a:r>
          </a:p>
          <a:p>
            <a:pPr algn="just">
              <a:lnSpc>
                <a:spcPct val="115000"/>
              </a:lnSpc>
              <a:spcBef>
                <a:spcPts val="600"/>
              </a:spcBef>
              <a:spcAft>
                <a:spcPts val="600"/>
              </a:spcAft>
            </a:pPr>
            <a:r>
              <a:rPr lang="tr-TR" sz="24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A. LİDERLİK, YÖNETİŞİM ve KALİTE</a:t>
            </a:r>
          </a:p>
          <a:p>
            <a:pPr algn="just">
              <a:lnSpc>
                <a:spcPct val="115000"/>
              </a:lnSpc>
              <a:spcBef>
                <a:spcPts val="600"/>
              </a:spcBef>
              <a:spcAft>
                <a:spcPts val="600"/>
              </a:spcAft>
            </a:pPr>
            <a:r>
              <a:rPr lang="tr-TR" sz="2400" dirty="0">
                <a:highlight>
                  <a:srgbClr val="FFFF00"/>
                </a:highlight>
                <a:latin typeface="Calibri" panose="020F0502020204030204" pitchFamily="34" charset="0"/>
                <a:ea typeface="Calibri" panose="020F0502020204030204" pitchFamily="34" charset="0"/>
                <a:cs typeface="Calibri" panose="020F0502020204030204" pitchFamily="34" charset="0"/>
              </a:rPr>
              <a:t>B. EĞİTİM VE ÖĞRETİM</a:t>
            </a:r>
          </a:p>
          <a:p>
            <a:pPr algn="just">
              <a:lnSpc>
                <a:spcPct val="115000"/>
              </a:lnSpc>
              <a:spcBef>
                <a:spcPts val="600"/>
              </a:spcBef>
              <a:spcAft>
                <a:spcPts val="600"/>
              </a:spcAft>
            </a:pPr>
            <a:r>
              <a:rPr lang="tr-TR" sz="24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C. ARAŞTIRMA VE GELİŞTİRME</a:t>
            </a:r>
          </a:p>
          <a:p>
            <a:pPr algn="just">
              <a:lnSpc>
                <a:spcPct val="115000"/>
              </a:lnSpc>
              <a:spcBef>
                <a:spcPts val="600"/>
              </a:spcBef>
              <a:spcAft>
                <a:spcPts val="600"/>
              </a:spcAft>
            </a:pPr>
            <a:r>
              <a:rPr lang="tr-TR" sz="24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D. TOPLUMSAL KATKI</a:t>
            </a:r>
          </a:p>
          <a:p>
            <a:pPr algn="just">
              <a:lnSpc>
                <a:spcPct val="115000"/>
              </a:lnSpc>
              <a:spcBef>
                <a:spcPts val="600"/>
              </a:spcBef>
              <a:spcAft>
                <a:spcPts val="600"/>
              </a:spcAft>
            </a:pPr>
            <a:r>
              <a:rPr lang="tr-TR" sz="2400" dirty="0">
                <a:effectLst/>
                <a:latin typeface="Calibri" panose="020F0502020204030204" pitchFamily="34" charset="0"/>
                <a:ea typeface="Calibri" panose="020F0502020204030204" pitchFamily="34" charset="0"/>
                <a:cs typeface="Times New Roman" panose="02020603050405020304" pitchFamily="18" charset="0"/>
              </a:rPr>
              <a:t>Üniversitemiz birim yöneticileri – rektörlük, dekanlar, müdürler, daire başkanları, kalite komisyonları vd. tarafından </a:t>
            </a:r>
            <a:r>
              <a:rPr lang="tr-TR" sz="2400" dirty="0">
                <a:latin typeface="Calibri" panose="020F0502020204030204" pitchFamily="34" charset="0"/>
                <a:ea typeface="Calibri" panose="020F0502020204030204" pitchFamily="34" charset="0"/>
                <a:cs typeface="Times New Roman" panose="02020603050405020304" pitchFamily="18" charset="0"/>
              </a:rPr>
              <a:t>alt öl</a:t>
            </a:r>
            <a:r>
              <a:rPr lang="tr-TR" sz="2400" dirty="0">
                <a:effectLst/>
                <a:latin typeface="Calibri" panose="020F0502020204030204" pitchFamily="34" charset="0"/>
                <a:ea typeface="Calibri" panose="020F0502020204030204" pitchFamily="34" charset="0"/>
                <a:cs typeface="Times New Roman" panose="02020603050405020304" pitchFamily="18" charset="0"/>
              </a:rPr>
              <a:t>çütler temel alınarak mevcut durumlarına, stratejik hedeflerine ve PUKÖ döngülerine ilişkin </a:t>
            </a:r>
            <a:r>
              <a:rPr lang="tr-TR"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bilgi, belge ve kanıtlar</a:t>
            </a:r>
            <a:r>
              <a:rPr lang="tr-TR" sz="2400" dirty="0">
                <a:effectLst/>
                <a:latin typeface="Calibri" panose="020F0502020204030204" pitchFamily="34" charset="0"/>
                <a:ea typeface="Calibri" panose="020F0502020204030204" pitchFamily="34" charset="0"/>
                <a:cs typeface="Times New Roman" panose="02020603050405020304" pitchFamily="18" charset="0"/>
              </a:rPr>
              <a:t>ın hazırlanması önemlidir.</a:t>
            </a:r>
          </a:p>
          <a:p>
            <a:pPr marL="0" indent="0">
              <a:buNone/>
            </a:pPr>
            <a:endParaRPr lang="tr-TR" sz="2400" dirty="0"/>
          </a:p>
        </p:txBody>
      </p:sp>
    </p:spTree>
    <p:extLst>
      <p:ext uri="{BB962C8B-B14F-4D97-AF65-F5344CB8AC3E}">
        <p14:creationId xmlns:p14="http://schemas.microsoft.com/office/powerpoint/2010/main" val="3821941615"/>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Metin kutusu 4"/>
          <p:cNvSpPr txBox="1">
            <a:spLocks noChangeArrowheads="1"/>
          </p:cNvSpPr>
          <p:nvPr/>
        </p:nvSpPr>
        <p:spPr bwMode="auto">
          <a:xfrm>
            <a:off x="533400" y="239713"/>
            <a:ext cx="41576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tr-TR" altLang="tr-TR" sz="2000">
                <a:solidFill>
                  <a:schemeClr val="bg1"/>
                </a:solidFill>
                <a:latin typeface="Gotham Narrow Book"/>
                <a:ea typeface="Gotham Narrow Book"/>
                <a:cs typeface="Gotham Narrow Book"/>
              </a:rPr>
              <a:t>KONU GİRİŞ SAYFASI </a:t>
            </a:r>
          </a:p>
        </p:txBody>
      </p:sp>
      <p:sp>
        <p:nvSpPr>
          <p:cNvPr id="7" name="Metin kutusu 6">
            <a:extLst>
              <a:ext uri="{FF2B5EF4-FFF2-40B4-BE49-F238E27FC236}">
                <a16:creationId xmlns:a16="http://schemas.microsoft.com/office/drawing/2014/main" id="{234895D1-B077-43B7-AE21-E4D4CC9E6D8B}"/>
              </a:ext>
            </a:extLst>
          </p:cNvPr>
          <p:cNvSpPr txBox="1"/>
          <p:nvPr/>
        </p:nvSpPr>
        <p:spPr>
          <a:xfrm>
            <a:off x="533400" y="74358"/>
            <a:ext cx="11439525" cy="6186309"/>
          </a:xfrm>
          <a:prstGeom prst="rect">
            <a:avLst/>
          </a:prstGeom>
          <a:noFill/>
        </p:spPr>
        <p:txBody>
          <a:bodyPr wrap="square">
            <a:spAutoFit/>
          </a:bodyPr>
          <a:lstStyle/>
          <a:p>
            <a:pPr marL="457200" indent="-457200" algn="just">
              <a:lnSpc>
                <a:spcPct val="100000"/>
              </a:lnSpc>
              <a:spcBef>
                <a:spcPct val="0"/>
              </a:spcBef>
              <a:buFontTx/>
              <a:buAutoNum type="alphaUcPeriod"/>
            </a:pPr>
            <a:r>
              <a:rPr lang="tr-TR" altLang="tr-TR" b="1" dirty="0">
                <a:solidFill>
                  <a:schemeClr val="accent1">
                    <a:lumMod val="50000"/>
                  </a:schemeClr>
                </a:solidFill>
              </a:rPr>
              <a:t>LİDERLİK, YÖNETİŞİM ve KALİTE</a:t>
            </a:r>
          </a:p>
          <a:p>
            <a:pPr algn="just">
              <a:lnSpc>
                <a:spcPct val="100000"/>
              </a:lnSpc>
              <a:spcBef>
                <a:spcPct val="0"/>
              </a:spcBef>
            </a:pPr>
            <a:endParaRPr lang="tr-TR" altLang="tr-TR" dirty="0">
              <a:solidFill>
                <a:schemeClr val="accent1">
                  <a:lumMod val="50000"/>
                </a:schemeClr>
              </a:solidFill>
            </a:endParaRPr>
          </a:p>
          <a:p>
            <a:pPr algn="just">
              <a:lnSpc>
                <a:spcPct val="100000"/>
              </a:lnSpc>
              <a:spcBef>
                <a:spcPct val="0"/>
              </a:spcBef>
              <a:buFontTx/>
              <a:buNone/>
            </a:pPr>
            <a:r>
              <a:rPr lang="tr-TR" altLang="tr-TR" dirty="0">
                <a:solidFill>
                  <a:schemeClr val="accent1">
                    <a:lumMod val="50000"/>
                  </a:schemeClr>
                </a:solidFill>
              </a:rPr>
              <a:t>A.1 Liderlik ve Kalite</a:t>
            </a:r>
          </a:p>
          <a:p>
            <a:pPr algn="just">
              <a:lnSpc>
                <a:spcPct val="100000"/>
              </a:lnSpc>
              <a:spcBef>
                <a:spcPct val="0"/>
              </a:spcBef>
              <a:buFontTx/>
              <a:buNone/>
            </a:pPr>
            <a:r>
              <a:rPr lang="tr-TR" altLang="tr-TR" dirty="0">
                <a:solidFill>
                  <a:schemeClr val="accent1">
                    <a:lumMod val="50000"/>
                  </a:schemeClr>
                </a:solidFill>
              </a:rPr>
              <a:t>Kurum, kurumsal dönüşümünü sağlayacak yönetişim modeline sahip olmalı, liderlik yaklaşımları uygulamalı, iç kalite güvence mekanizmalarını oluşturmalı ve kalite güvence kültürünü içselleştirmelidir.</a:t>
            </a:r>
          </a:p>
          <a:p>
            <a:pPr algn="just">
              <a:lnSpc>
                <a:spcPct val="100000"/>
              </a:lnSpc>
              <a:spcBef>
                <a:spcPct val="0"/>
              </a:spcBef>
              <a:buFontTx/>
              <a:buNone/>
            </a:pPr>
            <a:endParaRPr lang="tr-TR" altLang="tr-TR" dirty="0">
              <a:solidFill>
                <a:schemeClr val="accent1">
                  <a:lumMod val="50000"/>
                </a:schemeClr>
              </a:solidFill>
            </a:endParaRPr>
          </a:p>
          <a:p>
            <a:pPr algn="just">
              <a:lnSpc>
                <a:spcPct val="100000"/>
              </a:lnSpc>
              <a:spcBef>
                <a:spcPct val="0"/>
              </a:spcBef>
              <a:buFontTx/>
              <a:buNone/>
            </a:pPr>
            <a:r>
              <a:rPr lang="tr-TR" altLang="tr-TR" dirty="0">
                <a:solidFill>
                  <a:schemeClr val="accent1">
                    <a:lumMod val="50000"/>
                  </a:schemeClr>
                </a:solidFill>
              </a:rPr>
              <a:t>A.2 Misyon ve Stratejik Amaçlar</a:t>
            </a:r>
          </a:p>
          <a:p>
            <a:pPr algn="just">
              <a:lnSpc>
                <a:spcPct val="100000"/>
              </a:lnSpc>
              <a:spcBef>
                <a:spcPct val="0"/>
              </a:spcBef>
              <a:buFontTx/>
              <a:buNone/>
            </a:pPr>
            <a:r>
              <a:rPr lang="tr-TR" altLang="tr-TR" dirty="0">
                <a:solidFill>
                  <a:schemeClr val="accent1">
                    <a:lumMod val="50000"/>
                  </a:schemeClr>
                </a:solidFill>
              </a:rPr>
              <a:t>Kurum; vizyon, misyon ve amacını gerçekleştirmek üzere politikaları doğrultusunda oluşturduğu stratejik amaçlarını ve hedeflerini planlayarak uygulamalı, performans yönetimi kapsamında sonuçlarını izleyerek değerlendirmeli ve kamuoyuyla paylaşmalıdır.</a:t>
            </a:r>
          </a:p>
          <a:p>
            <a:pPr algn="just">
              <a:lnSpc>
                <a:spcPct val="100000"/>
              </a:lnSpc>
              <a:spcBef>
                <a:spcPct val="0"/>
              </a:spcBef>
              <a:buFontTx/>
              <a:buNone/>
            </a:pPr>
            <a:endParaRPr lang="tr-TR" altLang="tr-TR" dirty="0">
              <a:solidFill>
                <a:schemeClr val="accent1">
                  <a:lumMod val="50000"/>
                </a:schemeClr>
              </a:solidFill>
            </a:endParaRPr>
          </a:p>
          <a:p>
            <a:pPr algn="just">
              <a:lnSpc>
                <a:spcPct val="100000"/>
              </a:lnSpc>
              <a:spcBef>
                <a:spcPct val="0"/>
              </a:spcBef>
              <a:buFontTx/>
              <a:buNone/>
            </a:pPr>
            <a:r>
              <a:rPr lang="tr-TR" altLang="tr-TR" dirty="0">
                <a:solidFill>
                  <a:schemeClr val="accent1">
                    <a:lumMod val="50000"/>
                  </a:schemeClr>
                </a:solidFill>
              </a:rPr>
              <a:t>A.3 Yönetim Sistemleri</a:t>
            </a:r>
          </a:p>
          <a:p>
            <a:pPr algn="just">
              <a:lnSpc>
                <a:spcPct val="100000"/>
              </a:lnSpc>
              <a:spcBef>
                <a:spcPct val="0"/>
              </a:spcBef>
              <a:buFontTx/>
              <a:buNone/>
            </a:pPr>
            <a:r>
              <a:rPr lang="tr-TR" altLang="tr-TR" dirty="0">
                <a:solidFill>
                  <a:schemeClr val="accent1">
                    <a:lumMod val="50000"/>
                  </a:schemeClr>
                </a:solidFill>
              </a:rPr>
              <a:t>Kurum, stratejik hedeflerine ulaşmayı nitelik ve nicelik olarak güvence altına almak amacıyla mali, beşerî ve bilgi kaynakları ile süreçlerini yönetmek üzere bir sisteme sahip olmalıdır.</a:t>
            </a:r>
          </a:p>
          <a:p>
            <a:pPr algn="just">
              <a:lnSpc>
                <a:spcPct val="100000"/>
              </a:lnSpc>
              <a:spcBef>
                <a:spcPct val="0"/>
              </a:spcBef>
              <a:buFontTx/>
              <a:buNone/>
            </a:pPr>
            <a:endParaRPr lang="tr-TR" altLang="tr-TR" dirty="0">
              <a:solidFill>
                <a:schemeClr val="accent1">
                  <a:lumMod val="50000"/>
                </a:schemeClr>
              </a:solidFill>
            </a:endParaRPr>
          </a:p>
          <a:p>
            <a:pPr algn="just">
              <a:lnSpc>
                <a:spcPct val="100000"/>
              </a:lnSpc>
              <a:spcBef>
                <a:spcPct val="0"/>
              </a:spcBef>
              <a:buFontTx/>
              <a:buNone/>
            </a:pPr>
            <a:r>
              <a:rPr lang="tr-TR" altLang="tr-TR" dirty="0">
                <a:solidFill>
                  <a:schemeClr val="accent1">
                    <a:lumMod val="50000"/>
                  </a:schemeClr>
                </a:solidFill>
              </a:rPr>
              <a:t>A.4 Paydaş Katılımı</a:t>
            </a:r>
          </a:p>
          <a:p>
            <a:pPr algn="just">
              <a:lnSpc>
                <a:spcPct val="100000"/>
              </a:lnSpc>
              <a:spcBef>
                <a:spcPct val="0"/>
              </a:spcBef>
              <a:buFontTx/>
              <a:buNone/>
            </a:pPr>
            <a:r>
              <a:rPr lang="tr-TR" altLang="tr-TR" dirty="0">
                <a:solidFill>
                  <a:schemeClr val="accent1">
                    <a:lumMod val="50000"/>
                  </a:schemeClr>
                </a:solidFill>
              </a:rPr>
              <a:t>Kurum, iç ve dış paydaşlarının stratejik kararlara ve süreçlere katılımını sağlamak üzere geri bildirimlerini almak, yanıtlamak ve kararlarında kullanmak için gerekli sistemleri oluşturmalı ve yönetmelidir.</a:t>
            </a:r>
          </a:p>
          <a:p>
            <a:pPr algn="just">
              <a:lnSpc>
                <a:spcPct val="100000"/>
              </a:lnSpc>
              <a:spcBef>
                <a:spcPct val="0"/>
              </a:spcBef>
              <a:buFontTx/>
              <a:buNone/>
            </a:pPr>
            <a:endParaRPr lang="tr-TR" altLang="tr-TR" dirty="0">
              <a:solidFill>
                <a:schemeClr val="accent1">
                  <a:lumMod val="50000"/>
                </a:schemeClr>
              </a:solidFill>
            </a:endParaRPr>
          </a:p>
          <a:p>
            <a:pPr algn="just">
              <a:lnSpc>
                <a:spcPct val="100000"/>
              </a:lnSpc>
              <a:spcBef>
                <a:spcPct val="0"/>
              </a:spcBef>
              <a:buFontTx/>
              <a:buNone/>
            </a:pPr>
            <a:r>
              <a:rPr lang="tr-TR" altLang="tr-TR" dirty="0">
                <a:solidFill>
                  <a:schemeClr val="accent1">
                    <a:lumMod val="50000"/>
                  </a:schemeClr>
                </a:solidFill>
              </a:rPr>
              <a:t>A.5 Uluslararasılaşma</a:t>
            </a:r>
          </a:p>
          <a:p>
            <a:pPr algn="just">
              <a:lnSpc>
                <a:spcPct val="100000"/>
              </a:lnSpc>
              <a:spcBef>
                <a:spcPct val="0"/>
              </a:spcBef>
              <a:buFontTx/>
              <a:buNone/>
            </a:pPr>
            <a:r>
              <a:rPr lang="tr-TR" altLang="tr-TR" dirty="0">
                <a:solidFill>
                  <a:schemeClr val="accent1">
                    <a:lumMod val="50000"/>
                  </a:schemeClr>
                </a:solidFill>
              </a:rPr>
              <a:t>Kurum, uluslararasılaşma stratejisi ve hedefleri doğrultusunda süreçlerini yönetmeli, organizasyonel yapılanmasını oluşturmalı ve sonuçlarını periyodik olarak izleyerek değerlendirmelidir.</a:t>
            </a:r>
            <a:endParaRPr lang="tr-TR" altLang="tr-TR" sz="1400" dirty="0">
              <a:solidFill>
                <a:schemeClr val="accent1">
                  <a:lumMod val="50000"/>
                </a:schemeClr>
              </a:solidFill>
            </a:endParaRPr>
          </a:p>
        </p:txBody>
      </p:sp>
    </p:spTree>
    <p:extLst>
      <p:ext uri="{BB962C8B-B14F-4D97-AF65-F5344CB8AC3E}">
        <p14:creationId xmlns:p14="http://schemas.microsoft.com/office/powerpoint/2010/main" val="1319200854"/>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Metin kutusu 4"/>
          <p:cNvSpPr txBox="1">
            <a:spLocks noChangeArrowheads="1"/>
          </p:cNvSpPr>
          <p:nvPr/>
        </p:nvSpPr>
        <p:spPr bwMode="auto">
          <a:xfrm>
            <a:off x="533400" y="239713"/>
            <a:ext cx="41576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tr-TR" altLang="tr-TR" sz="2000">
                <a:solidFill>
                  <a:schemeClr val="bg1"/>
                </a:solidFill>
                <a:latin typeface="Gotham Narrow Book"/>
                <a:ea typeface="Gotham Narrow Book"/>
                <a:cs typeface="Gotham Narrow Book"/>
              </a:rPr>
              <a:t>KONU GİRİŞ SAYFASI </a:t>
            </a:r>
          </a:p>
        </p:txBody>
      </p:sp>
      <p:sp>
        <p:nvSpPr>
          <p:cNvPr id="7" name="Metin kutusu 6">
            <a:extLst>
              <a:ext uri="{FF2B5EF4-FFF2-40B4-BE49-F238E27FC236}">
                <a16:creationId xmlns:a16="http://schemas.microsoft.com/office/drawing/2014/main" id="{234895D1-B077-43B7-AE21-E4D4CC9E6D8B}"/>
              </a:ext>
            </a:extLst>
          </p:cNvPr>
          <p:cNvSpPr txBox="1"/>
          <p:nvPr/>
        </p:nvSpPr>
        <p:spPr>
          <a:xfrm>
            <a:off x="275760" y="529467"/>
            <a:ext cx="11525715" cy="6186309"/>
          </a:xfrm>
          <a:prstGeom prst="rect">
            <a:avLst/>
          </a:prstGeom>
          <a:noFill/>
        </p:spPr>
        <p:txBody>
          <a:bodyPr wrap="square">
            <a:spAutoFit/>
          </a:bodyPr>
          <a:lstStyle/>
          <a:p>
            <a:pPr algn="just">
              <a:lnSpc>
                <a:spcPct val="100000"/>
              </a:lnSpc>
              <a:spcBef>
                <a:spcPct val="0"/>
              </a:spcBef>
              <a:buFontTx/>
              <a:buNone/>
            </a:pPr>
            <a:r>
              <a:rPr lang="tr-TR" altLang="tr-TR" b="1" dirty="0">
                <a:solidFill>
                  <a:schemeClr val="accent1">
                    <a:lumMod val="50000"/>
                  </a:schemeClr>
                </a:solidFill>
              </a:rPr>
              <a:t>B. EĞİTİM VE ÖĞRETİM</a:t>
            </a:r>
          </a:p>
          <a:p>
            <a:pPr algn="just">
              <a:lnSpc>
                <a:spcPct val="100000"/>
              </a:lnSpc>
              <a:spcBef>
                <a:spcPct val="0"/>
              </a:spcBef>
              <a:buFontTx/>
              <a:buNone/>
            </a:pPr>
            <a:endParaRPr lang="tr-TR" altLang="tr-TR" dirty="0">
              <a:solidFill>
                <a:schemeClr val="accent1">
                  <a:lumMod val="50000"/>
                </a:schemeClr>
              </a:solidFill>
            </a:endParaRPr>
          </a:p>
          <a:p>
            <a:pPr algn="just">
              <a:lnSpc>
                <a:spcPct val="100000"/>
              </a:lnSpc>
              <a:spcBef>
                <a:spcPct val="0"/>
              </a:spcBef>
              <a:buFontTx/>
              <a:buNone/>
            </a:pPr>
            <a:r>
              <a:rPr lang="tr-TR" altLang="tr-TR" dirty="0">
                <a:solidFill>
                  <a:schemeClr val="accent1">
                    <a:lumMod val="50000"/>
                  </a:schemeClr>
                </a:solidFill>
              </a:rPr>
              <a:t>B.1 Program Tasarımı, Değerlendirmesi ve Güncellenmesi</a:t>
            </a:r>
          </a:p>
          <a:p>
            <a:pPr algn="just">
              <a:lnSpc>
                <a:spcPct val="100000"/>
              </a:lnSpc>
              <a:spcBef>
                <a:spcPct val="0"/>
              </a:spcBef>
              <a:buFontTx/>
              <a:buNone/>
            </a:pPr>
            <a:r>
              <a:rPr lang="tr-TR" altLang="tr-TR" dirty="0">
                <a:solidFill>
                  <a:schemeClr val="accent1">
                    <a:lumMod val="50000"/>
                  </a:schemeClr>
                </a:solidFill>
              </a:rPr>
              <a:t>Kurum, öğretim programlarını Türkiye Yükseköğretim Yeterlilikleri Çerçevesi ile uyumlu; öğretim amaçlarına ve öğrenme çıktılarına uygun olarak tasarlamalı, öğrencilerin ve toplumun ihtiyaçlarına cevap verdiğinden emin olmak için periyodik olarak değerlendirmeli ve güncellemelidir.</a:t>
            </a:r>
          </a:p>
          <a:p>
            <a:pPr algn="just">
              <a:lnSpc>
                <a:spcPct val="100000"/>
              </a:lnSpc>
              <a:spcBef>
                <a:spcPct val="0"/>
              </a:spcBef>
              <a:buFontTx/>
              <a:buNone/>
            </a:pPr>
            <a:endParaRPr lang="tr-TR" altLang="tr-TR" dirty="0">
              <a:solidFill>
                <a:schemeClr val="accent1">
                  <a:lumMod val="50000"/>
                </a:schemeClr>
              </a:solidFill>
            </a:endParaRPr>
          </a:p>
          <a:p>
            <a:pPr algn="just">
              <a:lnSpc>
                <a:spcPct val="100000"/>
              </a:lnSpc>
              <a:spcBef>
                <a:spcPct val="0"/>
              </a:spcBef>
              <a:buFontTx/>
              <a:buNone/>
            </a:pPr>
            <a:r>
              <a:rPr lang="tr-TR" altLang="tr-TR" dirty="0">
                <a:solidFill>
                  <a:schemeClr val="accent1">
                    <a:lumMod val="50000"/>
                  </a:schemeClr>
                </a:solidFill>
              </a:rPr>
              <a:t>B.2 Programların Yürütülmesi (Öğrenci Merkezli Öğrenme Öğretme ve Değerlendirme)</a:t>
            </a:r>
          </a:p>
          <a:p>
            <a:pPr algn="just">
              <a:lnSpc>
                <a:spcPct val="100000"/>
              </a:lnSpc>
              <a:spcBef>
                <a:spcPct val="0"/>
              </a:spcBef>
              <a:buFontTx/>
              <a:buNone/>
            </a:pPr>
            <a:r>
              <a:rPr lang="tr-TR" altLang="tr-TR" dirty="0">
                <a:solidFill>
                  <a:schemeClr val="accent1">
                    <a:lumMod val="50000"/>
                  </a:schemeClr>
                </a:solidFill>
              </a:rPr>
              <a:t>Kurum, hedeflediği nitelikli mezun yeterliliklerine ulaşmak amacıyla öğrenci merkezli ve yetkinlik temelli öğretim, ölçme ve değerlendirme yöntemlerini uygulamalıdır. Kurum, öğrenci kabulleri, diploma, derece ve diğer yeterliliklerin tanınması ve sertifikalandırılmasına yönelik açık kriterler belirlemeli; önceden tanımlanmış ve ilan edilmiş kuralları tutarlı şekilde uygulamalıdır.</a:t>
            </a:r>
          </a:p>
          <a:p>
            <a:pPr algn="just">
              <a:lnSpc>
                <a:spcPct val="100000"/>
              </a:lnSpc>
              <a:spcBef>
                <a:spcPct val="0"/>
              </a:spcBef>
              <a:buFontTx/>
              <a:buNone/>
            </a:pPr>
            <a:endParaRPr lang="tr-TR" altLang="tr-TR" dirty="0">
              <a:solidFill>
                <a:schemeClr val="accent1">
                  <a:lumMod val="50000"/>
                </a:schemeClr>
              </a:solidFill>
            </a:endParaRPr>
          </a:p>
          <a:p>
            <a:pPr algn="just">
              <a:lnSpc>
                <a:spcPct val="100000"/>
              </a:lnSpc>
              <a:spcBef>
                <a:spcPct val="0"/>
              </a:spcBef>
              <a:buFontTx/>
              <a:buNone/>
            </a:pPr>
            <a:r>
              <a:rPr lang="tr-TR" altLang="tr-TR" dirty="0">
                <a:solidFill>
                  <a:schemeClr val="accent1">
                    <a:lumMod val="50000"/>
                  </a:schemeClr>
                </a:solidFill>
              </a:rPr>
              <a:t>B.3 Öğrenme Kaynakları ve Akademik Destek Hizmetleri</a:t>
            </a:r>
          </a:p>
          <a:p>
            <a:pPr algn="just">
              <a:lnSpc>
                <a:spcPct val="100000"/>
              </a:lnSpc>
              <a:spcBef>
                <a:spcPct val="0"/>
              </a:spcBef>
              <a:buFontTx/>
              <a:buNone/>
            </a:pPr>
            <a:r>
              <a:rPr lang="tr-TR" altLang="tr-TR" dirty="0">
                <a:solidFill>
                  <a:schemeClr val="accent1">
                    <a:lumMod val="50000"/>
                  </a:schemeClr>
                </a:solidFill>
              </a:rPr>
              <a:t>Kurum, hedeflediği nitelikli mezun yeterliliklerine ulaşmak ve eğitim- öğretim faaliyetlerini yürütmek için uygun altyapıya, kaynaklara ve ortamlara sahip olmalı ve öğrenme olanaklarının tüm öğrenciler için yeterli ve erişilebilir olmasını güvence</a:t>
            </a:r>
          </a:p>
          <a:p>
            <a:pPr algn="just">
              <a:lnSpc>
                <a:spcPct val="100000"/>
              </a:lnSpc>
              <a:spcBef>
                <a:spcPct val="0"/>
              </a:spcBef>
              <a:buFontTx/>
              <a:buNone/>
            </a:pPr>
            <a:r>
              <a:rPr lang="tr-TR" altLang="tr-TR" dirty="0">
                <a:solidFill>
                  <a:schemeClr val="accent1">
                    <a:lumMod val="50000"/>
                  </a:schemeClr>
                </a:solidFill>
              </a:rPr>
              <a:t>altına almalıdır. Kurum öğrencilerin akademik gelişimi ve kariyer planlamasına yönelik destek hizmetleri sağlamalıdır.</a:t>
            </a:r>
          </a:p>
          <a:p>
            <a:pPr algn="just">
              <a:lnSpc>
                <a:spcPct val="100000"/>
              </a:lnSpc>
              <a:spcBef>
                <a:spcPct val="0"/>
              </a:spcBef>
              <a:buFontTx/>
              <a:buNone/>
            </a:pPr>
            <a:endParaRPr lang="tr-TR" altLang="tr-TR" dirty="0">
              <a:solidFill>
                <a:schemeClr val="accent1">
                  <a:lumMod val="50000"/>
                </a:schemeClr>
              </a:solidFill>
            </a:endParaRPr>
          </a:p>
          <a:p>
            <a:pPr algn="just">
              <a:lnSpc>
                <a:spcPct val="100000"/>
              </a:lnSpc>
              <a:spcBef>
                <a:spcPct val="0"/>
              </a:spcBef>
              <a:buFontTx/>
              <a:buNone/>
            </a:pPr>
            <a:r>
              <a:rPr lang="tr-TR" altLang="tr-TR" dirty="0">
                <a:solidFill>
                  <a:schemeClr val="accent1">
                    <a:lumMod val="50000"/>
                  </a:schemeClr>
                </a:solidFill>
              </a:rPr>
              <a:t>B.4 Öğretim Kadrosu</a:t>
            </a:r>
          </a:p>
          <a:p>
            <a:pPr algn="just">
              <a:lnSpc>
                <a:spcPct val="100000"/>
              </a:lnSpc>
              <a:spcBef>
                <a:spcPct val="0"/>
              </a:spcBef>
              <a:buFontTx/>
              <a:buNone/>
            </a:pPr>
            <a:r>
              <a:rPr lang="tr-TR" altLang="tr-TR" dirty="0">
                <a:solidFill>
                  <a:schemeClr val="accent1">
                    <a:lumMod val="50000"/>
                  </a:schemeClr>
                </a:solidFill>
              </a:rPr>
              <a:t>Kurum, öğretim elemanlarının işe alınması, atanması, yükseltilmesi ve ders görevlendirmesi ile ilgili tüm süreçlerde adil ve açık olmalıdır. Hedeflenen nitelikli mezun yeterliliklerine ulaşmak amacıyla, öğretim elemanlarının eğitim-öğretim yetkinliklerini sürekli geliştirmek için olanaklar sunmalıdır.</a:t>
            </a:r>
          </a:p>
        </p:txBody>
      </p:sp>
    </p:spTree>
    <p:extLst>
      <p:ext uri="{BB962C8B-B14F-4D97-AF65-F5344CB8AC3E}">
        <p14:creationId xmlns:p14="http://schemas.microsoft.com/office/powerpoint/2010/main" val="1856513138"/>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Metin kutusu 4"/>
          <p:cNvSpPr txBox="1">
            <a:spLocks noChangeArrowheads="1"/>
          </p:cNvSpPr>
          <p:nvPr/>
        </p:nvSpPr>
        <p:spPr bwMode="auto">
          <a:xfrm>
            <a:off x="533400" y="239713"/>
            <a:ext cx="41576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tr-TR" altLang="tr-TR" sz="2000">
                <a:solidFill>
                  <a:schemeClr val="bg1"/>
                </a:solidFill>
                <a:latin typeface="Gotham Narrow Book"/>
                <a:ea typeface="Gotham Narrow Book"/>
                <a:cs typeface="Gotham Narrow Book"/>
              </a:rPr>
              <a:t>KONU GİRİŞ SAYFASI </a:t>
            </a:r>
          </a:p>
        </p:txBody>
      </p:sp>
      <p:sp>
        <p:nvSpPr>
          <p:cNvPr id="7" name="Metin kutusu 6">
            <a:extLst>
              <a:ext uri="{FF2B5EF4-FFF2-40B4-BE49-F238E27FC236}">
                <a16:creationId xmlns:a16="http://schemas.microsoft.com/office/drawing/2014/main" id="{234895D1-B077-43B7-AE21-E4D4CC9E6D8B}"/>
              </a:ext>
            </a:extLst>
          </p:cNvPr>
          <p:cNvSpPr txBox="1"/>
          <p:nvPr/>
        </p:nvSpPr>
        <p:spPr>
          <a:xfrm>
            <a:off x="533400" y="319917"/>
            <a:ext cx="11095464" cy="4247317"/>
          </a:xfrm>
          <a:prstGeom prst="rect">
            <a:avLst/>
          </a:prstGeom>
          <a:noFill/>
        </p:spPr>
        <p:txBody>
          <a:bodyPr wrap="square">
            <a:spAutoFit/>
          </a:bodyPr>
          <a:lstStyle/>
          <a:p>
            <a:pPr algn="just">
              <a:lnSpc>
                <a:spcPct val="100000"/>
              </a:lnSpc>
              <a:spcBef>
                <a:spcPct val="0"/>
              </a:spcBef>
              <a:buFontTx/>
              <a:buNone/>
            </a:pPr>
            <a:r>
              <a:rPr lang="tr-TR" altLang="tr-TR" b="1" dirty="0">
                <a:solidFill>
                  <a:schemeClr val="accent1">
                    <a:lumMod val="50000"/>
                  </a:schemeClr>
                </a:solidFill>
              </a:rPr>
              <a:t>C. ARAŞTIRMA VE GELİŞTİRME</a:t>
            </a:r>
          </a:p>
          <a:p>
            <a:pPr algn="just">
              <a:lnSpc>
                <a:spcPct val="100000"/>
              </a:lnSpc>
              <a:spcBef>
                <a:spcPct val="0"/>
              </a:spcBef>
              <a:buFontTx/>
              <a:buNone/>
            </a:pPr>
            <a:endParaRPr lang="tr-TR" altLang="tr-TR" dirty="0">
              <a:solidFill>
                <a:schemeClr val="accent1">
                  <a:lumMod val="50000"/>
                </a:schemeClr>
              </a:solidFill>
            </a:endParaRPr>
          </a:p>
          <a:p>
            <a:pPr algn="just">
              <a:lnSpc>
                <a:spcPct val="100000"/>
              </a:lnSpc>
              <a:spcBef>
                <a:spcPct val="0"/>
              </a:spcBef>
              <a:buFontTx/>
              <a:buNone/>
            </a:pPr>
            <a:r>
              <a:rPr lang="tr-TR" altLang="tr-TR" dirty="0">
                <a:solidFill>
                  <a:schemeClr val="accent1">
                    <a:lumMod val="50000"/>
                  </a:schemeClr>
                </a:solidFill>
              </a:rPr>
              <a:t>C.1 Araştırma Süreçlerinin Yönetimi ve Araştırma Kaynakları</a:t>
            </a:r>
          </a:p>
          <a:p>
            <a:pPr algn="just">
              <a:lnSpc>
                <a:spcPct val="100000"/>
              </a:lnSpc>
              <a:spcBef>
                <a:spcPct val="0"/>
              </a:spcBef>
              <a:buFontTx/>
              <a:buNone/>
            </a:pPr>
            <a:r>
              <a:rPr lang="tr-TR" altLang="tr-TR" dirty="0">
                <a:solidFill>
                  <a:schemeClr val="accent1">
                    <a:lumMod val="50000"/>
                  </a:schemeClr>
                </a:solidFill>
              </a:rPr>
              <a:t>Kurum, araştırma faaliyetlerini stratejik planı çerçevesinde belirlenen akademik öncelikleri ile yerel, bölgesel ve ulusal kalkınma hedefleriyle uyumlu, değer üretebilen ve toplumsal faydaya dönüştürülebilen biçimde yönetmelidir. Bu faaliyetler için uygun fiziki altyapı ve mali kaynaklar oluşturmalı ve bunların etkin şekilde kullanımını sağlamalıdır.</a:t>
            </a:r>
          </a:p>
          <a:p>
            <a:pPr algn="just">
              <a:lnSpc>
                <a:spcPct val="100000"/>
              </a:lnSpc>
              <a:spcBef>
                <a:spcPct val="0"/>
              </a:spcBef>
              <a:buFontTx/>
              <a:buNone/>
            </a:pPr>
            <a:endParaRPr lang="tr-TR" altLang="tr-TR" dirty="0">
              <a:solidFill>
                <a:schemeClr val="accent1">
                  <a:lumMod val="50000"/>
                </a:schemeClr>
              </a:solidFill>
            </a:endParaRPr>
          </a:p>
          <a:p>
            <a:pPr algn="just">
              <a:lnSpc>
                <a:spcPct val="100000"/>
              </a:lnSpc>
              <a:spcBef>
                <a:spcPct val="0"/>
              </a:spcBef>
              <a:buFontTx/>
              <a:buNone/>
            </a:pPr>
            <a:r>
              <a:rPr lang="tr-TR" altLang="tr-TR" dirty="0">
                <a:solidFill>
                  <a:schemeClr val="accent1">
                    <a:lumMod val="50000"/>
                  </a:schemeClr>
                </a:solidFill>
              </a:rPr>
              <a:t>C.2 Araştırma Yetkinliği, İş birlikleri ve Destekler</a:t>
            </a:r>
          </a:p>
          <a:p>
            <a:pPr algn="just">
              <a:lnSpc>
                <a:spcPct val="100000"/>
              </a:lnSpc>
              <a:spcBef>
                <a:spcPct val="0"/>
              </a:spcBef>
              <a:buFontTx/>
              <a:buNone/>
            </a:pPr>
            <a:r>
              <a:rPr lang="tr-TR" altLang="tr-TR" dirty="0">
                <a:solidFill>
                  <a:schemeClr val="accent1">
                    <a:lumMod val="50000"/>
                  </a:schemeClr>
                </a:solidFill>
              </a:rPr>
              <a:t>Kurum, öğretim elemanları ve araştırmacıların araştırma yetkinliğini sürdürmek ve iyileştirmek için olanaklar (eğitim, iş birlikleri, destekler vb.) sunmalıdır.</a:t>
            </a:r>
          </a:p>
          <a:p>
            <a:pPr algn="just">
              <a:lnSpc>
                <a:spcPct val="100000"/>
              </a:lnSpc>
              <a:spcBef>
                <a:spcPct val="0"/>
              </a:spcBef>
              <a:buFontTx/>
              <a:buNone/>
            </a:pPr>
            <a:endParaRPr lang="tr-TR" altLang="tr-TR" dirty="0">
              <a:solidFill>
                <a:schemeClr val="accent1">
                  <a:lumMod val="50000"/>
                </a:schemeClr>
              </a:solidFill>
            </a:endParaRPr>
          </a:p>
          <a:p>
            <a:pPr algn="just">
              <a:lnSpc>
                <a:spcPct val="100000"/>
              </a:lnSpc>
              <a:spcBef>
                <a:spcPct val="0"/>
              </a:spcBef>
              <a:buFontTx/>
              <a:buNone/>
            </a:pPr>
            <a:r>
              <a:rPr lang="tr-TR" altLang="tr-TR" dirty="0">
                <a:solidFill>
                  <a:schemeClr val="accent1">
                    <a:lumMod val="50000"/>
                  </a:schemeClr>
                </a:solidFill>
              </a:rPr>
              <a:t>C.3 Araştırma Performansı</a:t>
            </a:r>
          </a:p>
          <a:p>
            <a:pPr algn="just">
              <a:lnSpc>
                <a:spcPct val="100000"/>
              </a:lnSpc>
              <a:spcBef>
                <a:spcPct val="0"/>
              </a:spcBef>
              <a:buFontTx/>
              <a:buNone/>
            </a:pPr>
            <a:r>
              <a:rPr lang="tr-TR" altLang="tr-TR" dirty="0">
                <a:solidFill>
                  <a:schemeClr val="accent1">
                    <a:lumMod val="50000"/>
                  </a:schemeClr>
                </a:solidFill>
              </a:rPr>
              <a:t>Kurum, araştırma faaliyetlerini verilere dayalı ve periyodik olarak ölçmeli, değerlendirmeli ve sonuçlarını yayımlamalıdır. Elde edilen bulgular, kurumun araştırma ve geliştirme performansının periyodik olarak gözden geçirilmesi ve sürekli iyileştirilmesi için kullanılmalıdır. </a:t>
            </a:r>
          </a:p>
        </p:txBody>
      </p:sp>
    </p:spTree>
    <p:extLst>
      <p:ext uri="{BB962C8B-B14F-4D97-AF65-F5344CB8AC3E}">
        <p14:creationId xmlns:p14="http://schemas.microsoft.com/office/powerpoint/2010/main" val="3860767110"/>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Metin kutusu 4"/>
          <p:cNvSpPr txBox="1">
            <a:spLocks noChangeArrowheads="1"/>
          </p:cNvSpPr>
          <p:nvPr/>
        </p:nvSpPr>
        <p:spPr bwMode="auto">
          <a:xfrm>
            <a:off x="533400" y="239713"/>
            <a:ext cx="41576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tr-TR" altLang="tr-TR" sz="2000">
                <a:solidFill>
                  <a:schemeClr val="bg1"/>
                </a:solidFill>
                <a:latin typeface="Gotham Narrow Book"/>
                <a:ea typeface="Gotham Narrow Book"/>
                <a:cs typeface="Gotham Narrow Book"/>
              </a:rPr>
              <a:t>KONU GİRİŞ SAYFASI </a:t>
            </a:r>
          </a:p>
        </p:txBody>
      </p:sp>
      <p:sp>
        <p:nvSpPr>
          <p:cNvPr id="6" name="Dikdörtgen 3">
            <a:extLst>
              <a:ext uri="{FF2B5EF4-FFF2-40B4-BE49-F238E27FC236}">
                <a16:creationId xmlns:a16="http://schemas.microsoft.com/office/drawing/2014/main" id="{61B7A9D7-4F9B-4177-92CC-B282C6B6A517}"/>
              </a:ext>
            </a:extLst>
          </p:cNvPr>
          <p:cNvSpPr>
            <a:spLocks noChangeArrowheads="1"/>
          </p:cNvSpPr>
          <p:nvPr/>
        </p:nvSpPr>
        <p:spPr bwMode="auto">
          <a:xfrm>
            <a:off x="809509" y="639763"/>
            <a:ext cx="9726425"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lnSpc>
                <a:spcPct val="100000"/>
              </a:lnSpc>
              <a:spcBef>
                <a:spcPct val="0"/>
              </a:spcBef>
              <a:buFontTx/>
              <a:buNone/>
            </a:pPr>
            <a:r>
              <a:rPr lang="tr-TR" altLang="tr-TR" sz="2400" b="1" dirty="0">
                <a:solidFill>
                  <a:schemeClr val="accent1">
                    <a:lumMod val="50000"/>
                  </a:schemeClr>
                </a:solidFill>
              </a:rPr>
              <a:t>D. TOPLUMSAL KATKI</a:t>
            </a:r>
          </a:p>
          <a:p>
            <a:pPr algn="just">
              <a:lnSpc>
                <a:spcPct val="100000"/>
              </a:lnSpc>
              <a:spcBef>
                <a:spcPct val="0"/>
              </a:spcBef>
              <a:buFontTx/>
              <a:buNone/>
            </a:pPr>
            <a:endParaRPr lang="tr-TR" altLang="tr-TR" sz="2400" dirty="0">
              <a:solidFill>
                <a:schemeClr val="accent1">
                  <a:lumMod val="50000"/>
                </a:schemeClr>
              </a:solidFill>
            </a:endParaRPr>
          </a:p>
          <a:p>
            <a:pPr algn="just">
              <a:lnSpc>
                <a:spcPct val="100000"/>
              </a:lnSpc>
              <a:spcBef>
                <a:spcPct val="0"/>
              </a:spcBef>
              <a:buFontTx/>
              <a:buNone/>
            </a:pPr>
            <a:r>
              <a:rPr lang="tr-TR" altLang="tr-TR" sz="2400" dirty="0">
                <a:solidFill>
                  <a:schemeClr val="accent1">
                    <a:lumMod val="50000"/>
                  </a:schemeClr>
                </a:solidFill>
              </a:rPr>
              <a:t>D.1 Toplumsal Katkı Süreçlerinin Yönetimi ve Toplumsal Katkı Kaynakları</a:t>
            </a:r>
          </a:p>
          <a:p>
            <a:pPr algn="just">
              <a:lnSpc>
                <a:spcPct val="100000"/>
              </a:lnSpc>
              <a:spcBef>
                <a:spcPct val="0"/>
              </a:spcBef>
              <a:buFontTx/>
              <a:buNone/>
            </a:pPr>
            <a:r>
              <a:rPr lang="tr-TR" altLang="tr-TR" sz="2400" dirty="0">
                <a:solidFill>
                  <a:schemeClr val="accent1">
                    <a:lumMod val="50000"/>
                  </a:schemeClr>
                </a:solidFill>
              </a:rPr>
              <a:t>Kurum, toplumsal katkı faaliyetlerini stratejik amaçları ve hedefleri doğrultusunda yönetmelidir. Bu faaliyetler için uygun fiziki altyapı ve mali kaynaklar oluşturmalı ve bunların etkin şekilde kullanımını sağlamalıdır.</a:t>
            </a:r>
          </a:p>
          <a:p>
            <a:pPr algn="just">
              <a:lnSpc>
                <a:spcPct val="100000"/>
              </a:lnSpc>
              <a:spcBef>
                <a:spcPct val="0"/>
              </a:spcBef>
              <a:buFontTx/>
              <a:buNone/>
            </a:pPr>
            <a:endParaRPr lang="tr-TR" altLang="tr-TR" sz="2400" dirty="0">
              <a:solidFill>
                <a:schemeClr val="accent1">
                  <a:lumMod val="50000"/>
                </a:schemeClr>
              </a:solidFill>
            </a:endParaRPr>
          </a:p>
          <a:p>
            <a:pPr algn="just">
              <a:lnSpc>
                <a:spcPct val="100000"/>
              </a:lnSpc>
              <a:spcBef>
                <a:spcPct val="0"/>
              </a:spcBef>
              <a:buFontTx/>
              <a:buNone/>
            </a:pPr>
            <a:r>
              <a:rPr lang="tr-TR" altLang="tr-TR" sz="2400" dirty="0">
                <a:solidFill>
                  <a:schemeClr val="accent1">
                    <a:lumMod val="50000"/>
                  </a:schemeClr>
                </a:solidFill>
              </a:rPr>
              <a:t>D.2 Toplumsal Katkı Performansı</a:t>
            </a:r>
          </a:p>
          <a:p>
            <a:pPr algn="just">
              <a:lnSpc>
                <a:spcPct val="100000"/>
              </a:lnSpc>
              <a:spcBef>
                <a:spcPct val="0"/>
              </a:spcBef>
              <a:buFontTx/>
              <a:buNone/>
            </a:pPr>
            <a:r>
              <a:rPr lang="tr-TR" altLang="tr-TR" sz="2400" dirty="0">
                <a:solidFill>
                  <a:schemeClr val="accent1">
                    <a:lumMod val="50000"/>
                  </a:schemeClr>
                </a:solidFill>
              </a:rPr>
              <a:t>Kurum, toplumsal katkı stratejisi ve hedefleri doğrultusunda yürüttüğü faaliyetleri periyodik olarak izlemeli ve sürekli iyileştirmelidir.</a:t>
            </a:r>
            <a:endParaRPr lang="tr-TR" altLang="tr-TR" sz="1800" dirty="0">
              <a:solidFill>
                <a:schemeClr val="accent1">
                  <a:lumMod val="50000"/>
                </a:schemeClr>
              </a:solidFill>
            </a:endParaRPr>
          </a:p>
        </p:txBody>
      </p:sp>
    </p:spTree>
    <p:extLst>
      <p:ext uri="{BB962C8B-B14F-4D97-AF65-F5344CB8AC3E}">
        <p14:creationId xmlns:p14="http://schemas.microsoft.com/office/powerpoint/2010/main" val="3196275508"/>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Metin kutusu 4"/>
          <p:cNvSpPr txBox="1">
            <a:spLocks noChangeArrowheads="1"/>
          </p:cNvSpPr>
          <p:nvPr/>
        </p:nvSpPr>
        <p:spPr bwMode="auto">
          <a:xfrm>
            <a:off x="533400" y="239713"/>
            <a:ext cx="41576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tr-TR" altLang="tr-TR" sz="2000">
                <a:solidFill>
                  <a:schemeClr val="bg1"/>
                </a:solidFill>
                <a:latin typeface="Gotham Narrow Book"/>
                <a:ea typeface="Gotham Narrow Book"/>
                <a:cs typeface="Gotham Narrow Book"/>
              </a:rPr>
              <a:t>KONU GİRİŞ SAYFASI </a:t>
            </a:r>
          </a:p>
        </p:txBody>
      </p:sp>
      <p:sp>
        <p:nvSpPr>
          <p:cNvPr id="3" name="Ok: Sağ 2">
            <a:extLst>
              <a:ext uri="{FF2B5EF4-FFF2-40B4-BE49-F238E27FC236}">
                <a16:creationId xmlns:a16="http://schemas.microsoft.com/office/drawing/2014/main" id="{5B111B69-E1CD-4136-96BE-B9D3A0C5BB85}"/>
              </a:ext>
            </a:extLst>
          </p:cNvPr>
          <p:cNvSpPr/>
          <p:nvPr/>
        </p:nvSpPr>
        <p:spPr>
          <a:xfrm rot="108000000">
            <a:off x="1813931" y="4757746"/>
            <a:ext cx="1449658" cy="267629"/>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9" name="Ok: Sağ 8">
            <a:extLst>
              <a:ext uri="{FF2B5EF4-FFF2-40B4-BE49-F238E27FC236}">
                <a16:creationId xmlns:a16="http://schemas.microsoft.com/office/drawing/2014/main" id="{A30DC39F-DAA2-4E08-8C79-6073975A7C2F}"/>
              </a:ext>
            </a:extLst>
          </p:cNvPr>
          <p:cNvSpPr/>
          <p:nvPr/>
        </p:nvSpPr>
        <p:spPr>
          <a:xfrm>
            <a:off x="1813931" y="5664180"/>
            <a:ext cx="1449658" cy="267629"/>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6" name="Resim 5">
            <a:extLst>
              <a:ext uri="{FF2B5EF4-FFF2-40B4-BE49-F238E27FC236}">
                <a16:creationId xmlns:a16="http://schemas.microsoft.com/office/drawing/2014/main" id="{DCFB6E42-342B-C50E-9D75-16478ABC0AA2}"/>
              </a:ext>
            </a:extLst>
          </p:cNvPr>
          <p:cNvPicPr>
            <a:picLocks noChangeAspect="1"/>
          </p:cNvPicPr>
          <p:nvPr/>
        </p:nvPicPr>
        <p:blipFill>
          <a:blip r:embed="rId2"/>
          <a:srcRect l="10313" t="7791" r="9140" b="5139"/>
          <a:stretch/>
        </p:blipFill>
        <p:spPr>
          <a:xfrm>
            <a:off x="0" y="1890"/>
            <a:ext cx="12192000" cy="6856109"/>
          </a:xfrm>
          <a:prstGeom prst="rect">
            <a:avLst/>
          </a:prstGeom>
        </p:spPr>
      </p:pic>
    </p:spTree>
    <p:extLst>
      <p:ext uri="{BB962C8B-B14F-4D97-AF65-F5344CB8AC3E}">
        <p14:creationId xmlns:p14="http://schemas.microsoft.com/office/powerpoint/2010/main" val="199989922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Metin kutusu 4"/>
          <p:cNvSpPr txBox="1">
            <a:spLocks noChangeArrowheads="1"/>
          </p:cNvSpPr>
          <p:nvPr/>
        </p:nvSpPr>
        <p:spPr bwMode="auto">
          <a:xfrm>
            <a:off x="533400" y="239713"/>
            <a:ext cx="41576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tr-TR" altLang="tr-TR" sz="2000">
                <a:solidFill>
                  <a:schemeClr val="bg1"/>
                </a:solidFill>
                <a:latin typeface="Gotham Narrow Book"/>
                <a:ea typeface="Gotham Narrow Book"/>
                <a:cs typeface="Gotham Narrow Book"/>
              </a:rPr>
              <a:t>KONU GİRİŞ SAYFASI </a:t>
            </a:r>
          </a:p>
        </p:txBody>
      </p:sp>
      <p:sp>
        <p:nvSpPr>
          <p:cNvPr id="169989" name="Metin kutusu 10"/>
          <p:cNvSpPr txBox="1">
            <a:spLocks noChangeArrowheads="1"/>
          </p:cNvSpPr>
          <p:nvPr/>
        </p:nvSpPr>
        <p:spPr bwMode="auto">
          <a:xfrm>
            <a:off x="533400" y="192088"/>
            <a:ext cx="561242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tr-TR" altLang="tr-TR" b="1" dirty="0">
                <a:latin typeface="Gotham Narrow Book"/>
                <a:ea typeface="Gotham Narrow Book"/>
                <a:cs typeface="Gotham Narrow Book"/>
              </a:rPr>
              <a:t>DEĞERLENDİRME ÖLÇÜTLERİ</a:t>
            </a:r>
          </a:p>
        </p:txBody>
      </p:sp>
      <p:sp>
        <p:nvSpPr>
          <p:cNvPr id="6" name="Dikdörtgen 3">
            <a:extLst>
              <a:ext uri="{FF2B5EF4-FFF2-40B4-BE49-F238E27FC236}">
                <a16:creationId xmlns:a16="http://schemas.microsoft.com/office/drawing/2014/main" id="{5879A769-C233-4E12-80DB-D2D9DFB5F8DC}"/>
              </a:ext>
            </a:extLst>
          </p:cNvPr>
          <p:cNvSpPr>
            <a:spLocks noChangeArrowheads="1"/>
          </p:cNvSpPr>
          <p:nvPr/>
        </p:nvSpPr>
        <p:spPr bwMode="auto">
          <a:xfrm>
            <a:off x="0" y="2401075"/>
            <a:ext cx="121920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tr-TR" altLang="tr-TR" sz="3200" b="1" dirty="0">
                <a:solidFill>
                  <a:schemeClr val="accent1">
                    <a:lumMod val="50000"/>
                  </a:schemeClr>
                </a:solidFill>
              </a:rPr>
              <a:t>4 ve 5 değerlendirmeyi getirecek olan formül:</a:t>
            </a:r>
            <a:endParaRPr lang="tr-TR" altLang="tr-TR" sz="3200" dirty="0">
              <a:solidFill>
                <a:schemeClr val="accent1">
                  <a:lumMod val="50000"/>
                </a:schemeClr>
              </a:solidFill>
            </a:endParaRPr>
          </a:p>
        </p:txBody>
      </p:sp>
      <p:sp>
        <p:nvSpPr>
          <p:cNvPr id="7" name="Dikdörtgen 3">
            <a:extLst>
              <a:ext uri="{FF2B5EF4-FFF2-40B4-BE49-F238E27FC236}">
                <a16:creationId xmlns:a16="http://schemas.microsoft.com/office/drawing/2014/main" id="{6702A382-6EEC-4259-A460-9D296404FF19}"/>
              </a:ext>
            </a:extLst>
          </p:cNvPr>
          <p:cNvSpPr>
            <a:spLocks noChangeArrowheads="1"/>
          </p:cNvSpPr>
          <p:nvPr/>
        </p:nvSpPr>
        <p:spPr bwMode="auto">
          <a:xfrm>
            <a:off x="257908" y="3771265"/>
            <a:ext cx="11723077" cy="1200329"/>
          </a:xfrm>
          <a:prstGeom prst="rect">
            <a:avLst/>
          </a:prstGeom>
          <a:noFill/>
          <a:ln w="41275">
            <a:solidFill>
              <a:schemeClr val="accent5">
                <a:lumMod val="50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tr-TR" altLang="tr-TR" sz="3600" b="1" dirty="0">
                <a:solidFill>
                  <a:srgbClr val="C00000"/>
                </a:solidFill>
              </a:rPr>
              <a:t>Sistematik izleme, paydaşlarla değerlendirme ve iyileştirme kanıtları</a:t>
            </a:r>
            <a:endParaRPr lang="tr-TR" altLang="tr-TR" sz="3600" dirty="0">
              <a:solidFill>
                <a:srgbClr val="C00000"/>
              </a:solidFill>
            </a:endParaRPr>
          </a:p>
        </p:txBody>
      </p:sp>
    </p:spTree>
    <p:extLst>
      <p:ext uri="{BB962C8B-B14F-4D97-AF65-F5344CB8AC3E}">
        <p14:creationId xmlns:p14="http://schemas.microsoft.com/office/powerpoint/2010/main" val="3636342097"/>
      </p:ext>
    </p:extLst>
  </p:cSld>
  <p:clrMapOvr>
    <a:masterClrMapping/>
  </p:clrMapOvr>
  <p:transition spd="slow">
    <p:push di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Metin kutusu 4"/>
          <p:cNvSpPr txBox="1">
            <a:spLocks noChangeArrowheads="1"/>
          </p:cNvSpPr>
          <p:nvPr/>
        </p:nvSpPr>
        <p:spPr bwMode="auto">
          <a:xfrm>
            <a:off x="533400" y="239713"/>
            <a:ext cx="41576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tr-TR" altLang="tr-TR" sz="2000">
                <a:solidFill>
                  <a:schemeClr val="bg1"/>
                </a:solidFill>
                <a:latin typeface="Gotham Narrow Book"/>
                <a:ea typeface="Gotham Narrow Book"/>
                <a:cs typeface="Gotham Narrow Book"/>
              </a:rPr>
              <a:t>KONU GİRİŞ SAYFASI </a:t>
            </a:r>
          </a:p>
        </p:txBody>
      </p:sp>
      <p:sp>
        <p:nvSpPr>
          <p:cNvPr id="169989" name="Metin kutusu 10"/>
          <p:cNvSpPr txBox="1">
            <a:spLocks noChangeArrowheads="1"/>
          </p:cNvSpPr>
          <p:nvPr/>
        </p:nvSpPr>
        <p:spPr bwMode="auto">
          <a:xfrm>
            <a:off x="533400" y="192088"/>
            <a:ext cx="561242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tr-TR" altLang="tr-TR" b="1" dirty="0">
                <a:latin typeface="Gotham Narrow Book"/>
                <a:ea typeface="Gotham Narrow Book"/>
                <a:cs typeface="Gotham Narrow Book"/>
              </a:rPr>
              <a:t>AKREDİTASYON KOŞULLARI</a:t>
            </a:r>
          </a:p>
        </p:txBody>
      </p:sp>
      <p:sp>
        <p:nvSpPr>
          <p:cNvPr id="9" name="İçerik Yer Tutucusu 2">
            <a:extLst>
              <a:ext uri="{FF2B5EF4-FFF2-40B4-BE49-F238E27FC236}">
                <a16:creationId xmlns:a16="http://schemas.microsoft.com/office/drawing/2014/main" id="{B93D3000-995A-40DB-B77A-D8F1F65D2C9B}"/>
              </a:ext>
            </a:extLst>
          </p:cNvPr>
          <p:cNvSpPr>
            <a:spLocks noGrp="1"/>
          </p:cNvSpPr>
          <p:nvPr>
            <p:ph idx="1"/>
          </p:nvPr>
        </p:nvSpPr>
        <p:spPr>
          <a:xfrm>
            <a:off x="533400" y="1469985"/>
            <a:ext cx="11658600" cy="5023411"/>
          </a:xfrm>
        </p:spPr>
        <p:txBody>
          <a:bodyPr>
            <a:normAutofit fontScale="92500" lnSpcReduction="10000"/>
          </a:bodyPr>
          <a:lstStyle/>
          <a:p>
            <a:pPr algn="just">
              <a:lnSpc>
                <a:spcPct val="115000"/>
              </a:lnSpc>
              <a:spcBef>
                <a:spcPts val="600"/>
              </a:spcBef>
              <a:spcAft>
                <a:spcPts val="600"/>
              </a:spcAft>
            </a:pPr>
            <a:r>
              <a:rPr lang="tr-TR" sz="2400" dirty="0">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«Paydaşlarla iç içeyiz, kaymakamlıkla projeler yapıyoruz ve raporluyoruz»  </a:t>
            </a:r>
            <a:r>
              <a:rPr lang="tr-TR" sz="2400" dirty="0" err="1">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max</a:t>
            </a:r>
            <a:r>
              <a:rPr lang="tr-TR" sz="2400" dirty="0">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3</a:t>
            </a:r>
          </a:p>
          <a:p>
            <a:pPr marL="0" indent="0" algn="just">
              <a:lnSpc>
                <a:spcPct val="125000"/>
              </a:lnSpc>
              <a:spcBef>
                <a:spcPts val="600"/>
              </a:spcBef>
              <a:spcAft>
                <a:spcPts val="600"/>
              </a:spcAft>
              <a:buNone/>
            </a:pPr>
            <a:r>
              <a:rPr lang="tr-TR" sz="2400" dirty="0">
                <a:solidFill>
                  <a:srgbClr val="C0000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«Tüm alt süreçlerin paydaşlarla birlikte değerlendirilerek önlemler alınması, iyileştirmeler yapılması»  4</a:t>
            </a:r>
          </a:p>
          <a:p>
            <a:pPr algn="just">
              <a:lnSpc>
                <a:spcPct val="115000"/>
              </a:lnSpc>
              <a:spcBef>
                <a:spcPts val="600"/>
              </a:spcBef>
              <a:spcAft>
                <a:spcPts val="600"/>
              </a:spcAft>
            </a:pPr>
            <a:r>
              <a:rPr lang="tr-TR" sz="2400" dirty="0">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«Memnuniyet bizim için önemlidir, herkese anket yaptırıyoruz»  </a:t>
            </a:r>
            <a:r>
              <a:rPr lang="tr-TR" sz="2400" dirty="0" err="1">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max</a:t>
            </a:r>
            <a:r>
              <a:rPr lang="tr-TR" sz="2400" dirty="0">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3</a:t>
            </a:r>
          </a:p>
          <a:p>
            <a:pPr marL="0" indent="0" algn="just">
              <a:lnSpc>
                <a:spcPct val="135000"/>
              </a:lnSpc>
              <a:spcBef>
                <a:spcPts val="600"/>
              </a:spcBef>
              <a:spcAft>
                <a:spcPts val="600"/>
              </a:spcAft>
              <a:buNone/>
            </a:pPr>
            <a:r>
              <a:rPr lang="tr-TR" sz="2400" dirty="0">
                <a:solidFill>
                  <a:srgbClr val="C0000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«Memnuniyet anketi sonuçlarını paydaşlarla değerlendiriyor, önlemler alıyor, iyileştirmeler yapıyor ve bunları duyuruyoruz»  4</a:t>
            </a:r>
          </a:p>
          <a:p>
            <a:pPr algn="just">
              <a:lnSpc>
                <a:spcPct val="115000"/>
              </a:lnSpc>
              <a:spcBef>
                <a:spcPts val="600"/>
              </a:spcBef>
              <a:spcAft>
                <a:spcPts val="600"/>
              </a:spcAft>
            </a:pPr>
            <a:r>
              <a:rPr lang="tr-TR" sz="2400" dirty="0">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«Mezunlarımız kıymetlimiz, onları çok seviyoruz»  ??</a:t>
            </a:r>
          </a:p>
          <a:p>
            <a:pPr marL="0" indent="0" algn="just">
              <a:lnSpc>
                <a:spcPct val="145000"/>
              </a:lnSpc>
              <a:spcBef>
                <a:spcPts val="600"/>
              </a:spcBef>
              <a:spcAft>
                <a:spcPts val="600"/>
              </a:spcAft>
              <a:buNone/>
            </a:pPr>
            <a:r>
              <a:rPr lang="tr-TR" sz="2400" dirty="0">
                <a:solidFill>
                  <a:srgbClr val="C00000"/>
                </a:solidFill>
                <a:latin typeface="Calibri" panose="020F0502020204030204" pitchFamily="34" charset="0"/>
                <a:ea typeface="Calibri" panose="020F0502020204030204" pitchFamily="34" charset="0"/>
                <a:cs typeface="Times New Roman" panose="02020603050405020304" pitchFamily="18" charset="0"/>
              </a:rPr>
              <a:t>«Sistematik olarak ve kurumsal amaçlar doğrultusunda (eğitim-öğretim politikası ve amaçları) mezunlar izlenmekte ve izlem sonuçlarına göre tüm birimleri ve programları kapsayan önlemler alınmaktadır.» </a:t>
            </a:r>
            <a:r>
              <a:rPr lang="tr-TR" sz="2400" dirty="0">
                <a:solidFill>
                  <a:srgbClr val="C00000"/>
                </a:solidFill>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4</a:t>
            </a:r>
          </a:p>
          <a:p>
            <a:pPr algn="just">
              <a:lnSpc>
                <a:spcPct val="115000"/>
              </a:lnSpc>
              <a:spcBef>
                <a:spcPts val="600"/>
              </a:spcBef>
              <a:spcAft>
                <a:spcPts val="600"/>
              </a:spcAft>
            </a:pPr>
            <a:endParaRPr lang="tr-TR" sz="2400" dirty="0">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endParaRPr>
          </a:p>
          <a:p>
            <a:pPr algn="just">
              <a:lnSpc>
                <a:spcPct val="115000"/>
              </a:lnSpc>
              <a:spcBef>
                <a:spcPts val="600"/>
              </a:spcBef>
              <a:spcAft>
                <a:spcPts val="600"/>
              </a:spcAft>
            </a:pP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tr-TR" sz="2400" dirty="0"/>
          </a:p>
        </p:txBody>
      </p:sp>
    </p:spTree>
    <p:extLst>
      <p:ext uri="{BB962C8B-B14F-4D97-AF65-F5344CB8AC3E}">
        <p14:creationId xmlns:p14="http://schemas.microsoft.com/office/powerpoint/2010/main" val="3420874639"/>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B9B39DE-DBCA-71B0-5340-0247B0FD6751}"/>
              </a:ext>
            </a:extLst>
          </p:cNvPr>
          <p:cNvSpPr>
            <a:spLocks noGrp="1"/>
          </p:cNvSpPr>
          <p:nvPr>
            <p:ph idx="1"/>
          </p:nvPr>
        </p:nvSpPr>
        <p:spPr>
          <a:xfrm>
            <a:off x="752030" y="987425"/>
            <a:ext cx="10603358" cy="4873625"/>
          </a:xfrm>
        </p:spPr>
        <p:txBody>
          <a:bodyPr>
            <a:normAutofit fontScale="77500" lnSpcReduction="20000"/>
          </a:bodyPr>
          <a:lstStyle/>
          <a:p>
            <a:r>
              <a:rPr lang="en-US" dirty="0" err="1"/>
              <a:t>Yükseköğretim</a:t>
            </a:r>
            <a:r>
              <a:rPr lang="en-US" dirty="0"/>
              <a:t> </a:t>
            </a:r>
            <a:r>
              <a:rPr lang="en-US" dirty="0" err="1"/>
              <a:t>Kalite</a:t>
            </a:r>
            <a:r>
              <a:rPr lang="en-US" dirty="0"/>
              <a:t> </a:t>
            </a:r>
            <a:r>
              <a:rPr lang="en-US" dirty="0" err="1"/>
              <a:t>Kurulu</a:t>
            </a:r>
            <a:r>
              <a:rPr lang="tr-TR" dirty="0"/>
              <a:t> (</a:t>
            </a:r>
            <a:r>
              <a:rPr lang="tr-TR" dirty="0">
                <a:highlight>
                  <a:srgbClr val="FFFF00"/>
                </a:highlight>
              </a:rPr>
              <a:t>YÖKAK</a:t>
            </a:r>
            <a:r>
              <a:rPr lang="tr-TR" dirty="0"/>
              <a:t>)</a:t>
            </a:r>
            <a:r>
              <a:rPr lang="en-US" dirty="0"/>
              <a:t>; 23 </a:t>
            </a:r>
            <a:r>
              <a:rPr lang="en-US" dirty="0" err="1"/>
              <a:t>Temmuz</a:t>
            </a:r>
            <a:r>
              <a:rPr lang="en-US" dirty="0"/>
              <a:t> 2015 </a:t>
            </a:r>
            <a:r>
              <a:rPr lang="en-US" dirty="0" err="1"/>
              <a:t>tarih</a:t>
            </a:r>
            <a:r>
              <a:rPr lang="en-US" dirty="0"/>
              <a:t> </a:t>
            </a:r>
            <a:r>
              <a:rPr lang="en-US" dirty="0" err="1"/>
              <a:t>ve</a:t>
            </a:r>
            <a:r>
              <a:rPr lang="en-US" dirty="0"/>
              <a:t> 29423 </a:t>
            </a:r>
            <a:r>
              <a:rPr lang="en-US" dirty="0" err="1"/>
              <a:t>sayılı</a:t>
            </a:r>
            <a:r>
              <a:rPr lang="en-US" dirty="0"/>
              <a:t> </a:t>
            </a:r>
            <a:r>
              <a:rPr lang="en-US" dirty="0" err="1"/>
              <a:t>Resmi</a:t>
            </a:r>
            <a:r>
              <a:rPr lang="en-US" dirty="0"/>
              <a:t> </a:t>
            </a:r>
            <a:r>
              <a:rPr lang="en-US" dirty="0" err="1"/>
              <a:t>Gazetede</a:t>
            </a:r>
            <a:r>
              <a:rPr lang="en-US" dirty="0"/>
              <a:t> </a:t>
            </a:r>
            <a:r>
              <a:rPr lang="en-US" dirty="0" err="1"/>
              <a:t>yayımlanarak</a:t>
            </a:r>
            <a:r>
              <a:rPr lang="en-US" dirty="0"/>
              <a:t> </a:t>
            </a:r>
            <a:r>
              <a:rPr lang="en-US" dirty="0" err="1"/>
              <a:t>yürürlüğe</a:t>
            </a:r>
            <a:r>
              <a:rPr lang="en-US" dirty="0"/>
              <a:t> </a:t>
            </a:r>
            <a:r>
              <a:rPr lang="en-US" dirty="0" err="1"/>
              <a:t>giren</a:t>
            </a:r>
            <a:r>
              <a:rPr lang="en-US" dirty="0"/>
              <a:t> “</a:t>
            </a:r>
            <a:r>
              <a:rPr lang="en-US" dirty="0" err="1"/>
              <a:t>Yükseköğretim</a:t>
            </a:r>
            <a:r>
              <a:rPr lang="en-US" dirty="0"/>
              <a:t> </a:t>
            </a:r>
            <a:r>
              <a:rPr lang="en-US" dirty="0" err="1"/>
              <a:t>Kalite</a:t>
            </a:r>
            <a:r>
              <a:rPr lang="en-US" dirty="0"/>
              <a:t> </a:t>
            </a:r>
            <a:r>
              <a:rPr lang="en-US" dirty="0" err="1"/>
              <a:t>Güvencesi</a:t>
            </a:r>
            <a:r>
              <a:rPr lang="en-US" dirty="0"/>
              <a:t> </a:t>
            </a:r>
            <a:r>
              <a:rPr lang="en-US" dirty="0" err="1"/>
              <a:t>Yönetmeliği</a:t>
            </a:r>
            <a:r>
              <a:rPr lang="en-US" dirty="0"/>
              <a:t>” </a:t>
            </a:r>
            <a:r>
              <a:rPr lang="en-US" dirty="0" err="1"/>
              <a:t>kapsamında</a:t>
            </a:r>
            <a:r>
              <a:rPr lang="en-US" dirty="0"/>
              <a:t> </a:t>
            </a:r>
            <a:r>
              <a:rPr lang="en-US" dirty="0" err="1"/>
              <a:t>oluşturulmuş</a:t>
            </a:r>
            <a:r>
              <a:rPr lang="en-US" dirty="0"/>
              <a:t> </a:t>
            </a:r>
            <a:r>
              <a:rPr lang="en-US" dirty="0" err="1"/>
              <a:t>daha</a:t>
            </a:r>
            <a:r>
              <a:rPr lang="en-US" dirty="0"/>
              <a:t> </a:t>
            </a:r>
            <a:r>
              <a:rPr lang="en-US" dirty="0" err="1"/>
              <a:t>sonra</a:t>
            </a:r>
            <a:r>
              <a:rPr lang="en-US" dirty="0"/>
              <a:t> 1 </a:t>
            </a:r>
            <a:r>
              <a:rPr lang="en-US" dirty="0" err="1"/>
              <a:t>Temmuz</a:t>
            </a:r>
            <a:r>
              <a:rPr lang="en-US" dirty="0"/>
              <a:t> 2017 </a:t>
            </a:r>
            <a:r>
              <a:rPr lang="en-US" dirty="0" err="1"/>
              <a:t>tarihli</a:t>
            </a:r>
            <a:r>
              <a:rPr lang="en-US" dirty="0"/>
              <a:t> 7033 </a:t>
            </a:r>
            <a:r>
              <a:rPr lang="en-US" dirty="0" err="1"/>
              <a:t>sayılı</a:t>
            </a:r>
            <a:r>
              <a:rPr lang="en-US" dirty="0"/>
              <a:t> '</a:t>
            </a:r>
            <a:r>
              <a:rPr lang="en-US" dirty="0" err="1"/>
              <a:t>Sanayinin</a:t>
            </a:r>
            <a:r>
              <a:rPr lang="en-US" dirty="0"/>
              <a:t> </a:t>
            </a:r>
            <a:r>
              <a:rPr lang="en-US" dirty="0" err="1"/>
              <a:t>Geliştirilmesi</a:t>
            </a:r>
            <a:r>
              <a:rPr lang="en-US" dirty="0"/>
              <a:t> </a:t>
            </a:r>
            <a:r>
              <a:rPr lang="en-US" dirty="0" err="1"/>
              <a:t>ve</a:t>
            </a:r>
            <a:r>
              <a:rPr lang="en-US" dirty="0"/>
              <a:t> </a:t>
            </a:r>
            <a:r>
              <a:rPr lang="en-US" dirty="0" err="1"/>
              <a:t>Üretimin</a:t>
            </a:r>
            <a:r>
              <a:rPr lang="en-US" dirty="0"/>
              <a:t> </a:t>
            </a:r>
            <a:r>
              <a:rPr lang="en-US" dirty="0" err="1"/>
              <a:t>Desteklenmesi</a:t>
            </a:r>
            <a:r>
              <a:rPr lang="en-US" dirty="0"/>
              <a:t> </a:t>
            </a:r>
            <a:r>
              <a:rPr lang="en-US" dirty="0" err="1"/>
              <a:t>Amacıyla</a:t>
            </a:r>
            <a:r>
              <a:rPr lang="en-US" dirty="0"/>
              <a:t> </a:t>
            </a:r>
            <a:r>
              <a:rPr lang="en-US" dirty="0" err="1"/>
              <a:t>Bazı</a:t>
            </a:r>
            <a:r>
              <a:rPr lang="en-US" dirty="0"/>
              <a:t> Kanun </a:t>
            </a:r>
            <a:r>
              <a:rPr lang="en-US" dirty="0" err="1"/>
              <a:t>ve</a:t>
            </a:r>
            <a:r>
              <a:rPr lang="en-US" dirty="0"/>
              <a:t> Kanun </a:t>
            </a:r>
            <a:r>
              <a:rPr lang="en-US" dirty="0" err="1"/>
              <a:t>Hükmünde</a:t>
            </a:r>
            <a:r>
              <a:rPr lang="en-US" dirty="0"/>
              <a:t> </a:t>
            </a:r>
            <a:r>
              <a:rPr lang="en-US" dirty="0" err="1"/>
              <a:t>Kararnamelerde</a:t>
            </a:r>
            <a:r>
              <a:rPr lang="en-US" dirty="0"/>
              <a:t> </a:t>
            </a:r>
            <a:r>
              <a:rPr lang="en-US" dirty="0" err="1"/>
              <a:t>Değişiklik</a:t>
            </a:r>
            <a:r>
              <a:rPr lang="en-US" dirty="0"/>
              <a:t> </a:t>
            </a:r>
            <a:r>
              <a:rPr lang="en-US" dirty="0" err="1"/>
              <a:t>Yapılmasına</a:t>
            </a:r>
            <a:r>
              <a:rPr lang="en-US" dirty="0"/>
              <a:t> Dair Kanun' </a:t>
            </a:r>
            <a:r>
              <a:rPr lang="en-US" dirty="0" err="1"/>
              <a:t>ile</a:t>
            </a:r>
            <a:r>
              <a:rPr lang="en-US" dirty="0"/>
              <a:t> 2547 </a:t>
            </a:r>
            <a:r>
              <a:rPr lang="en-US" dirty="0" err="1"/>
              <a:t>sayılı</a:t>
            </a:r>
            <a:r>
              <a:rPr lang="en-US" dirty="0"/>
              <a:t> </a:t>
            </a:r>
            <a:r>
              <a:rPr lang="en-US" dirty="0" err="1"/>
              <a:t>Yükseköğretim</a:t>
            </a:r>
            <a:r>
              <a:rPr lang="en-US" dirty="0"/>
              <a:t> </a:t>
            </a:r>
            <a:r>
              <a:rPr lang="en-US" dirty="0" err="1"/>
              <a:t>Kanunu'na</a:t>
            </a:r>
            <a:r>
              <a:rPr lang="en-US" dirty="0"/>
              <a:t> </a:t>
            </a:r>
            <a:r>
              <a:rPr lang="en-US" dirty="0" err="1"/>
              <a:t>eklenen</a:t>
            </a:r>
            <a:r>
              <a:rPr lang="en-US" dirty="0"/>
              <a:t> Ek </a:t>
            </a:r>
            <a:r>
              <a:rPr lang="en-US" dirty="0" err="1"/>
              <a:t>Madde</a:t>
            </a:r>
            <a:r>
              <a:rPr lang="en-US" dirty="0"/>
              <a:t> 35 </a:t>
            </a:r>
            <a:r>
              <a:rPr lang="en-US" dirty="0" err="1"/>
              <a:t>hükümlerine</a:t>
            </a:r>
            <a:r>
              <a:rPr lang="en-US" dirty="0"/>
              <a:t> </a:t>
            </a:r>
            <a:r>
              <a:rPr lang="en-US" dirty="0" err="1"/>
              <a:t>göre</a:t>
            </a:r>
            <a:r>
              <a:rPr lang="en-US" dirty="0"/>
              <a:t> </a:t>
            </a:r>
            <a:r>
              <a:rPr lang="en-US" dirty="0" err="1"/>
              <a:t>yeniden</a:t>
            </a:r>
            <a:r>
              <a:rPr lang="en-US" dirty="0"/>
              <a:t> </a:t>
            </a:r>
            <a:r>
              <a:rPr lang="en-US" dirty="0" err="1"/>
              <a:t>düzenlenmiştir</a:t>
            </a:r>
            <a:r>
              <a:rPr lang="en-US" dirty="0"/>
              <a:t>.</a:t>
            </a:r>
          </a:p>
          <a:p>
            <a:endParaRPr lang="en-US" dirty="0"/>
          </a:p>
          <a:p>
            <a:r>
              <a:rPr lang="en-US" dirty="0" err="1"/>
              <a:t>Yükseköğretim</a:t>
            </a:r>
            <a:r>
              <a:rPr lang="en-US" dirty="0"/>
              <a:t> </a:t>
            </a:r>
            <a:r>
              <a:rPr lang="en-US" dirty="0" err="1"/>
              <a:t>kurumlarının</a:t>
            </a:r>
            <a:r>
              <a:rPr lang="en-US" dirty="0"/>
              <a:t> </a:t>
            </a:r>
            <a:r>
              <a:rPr lang="en-US" dirty="0" err="1"/>
              <a:t>eğitim-öğretim</a:t>
            </a:r>
            <a:r>
              <a:rPr lang="en-US" dirty="0"/>
              <a:t> </a:t>
            </a:r>
            <a:r>
              <a:rPr lang="en-US" dirty="0" err="1"/>
              <a:t>ve</a:t>
            </a:r>
            <a:r>
              <a:rPr lang="en-US" dirty="0"/>
              <a:t> </a:t>
            </a:r>
            <a:r>
              <a:rPr lang="en-US" dirty="0" err="1"/>
              <a:t>araştırma</a:t>
            </a:r>
            <a:r>
              <a:rPr lang="en-US" dirty="0"/>
              <a:t> </a:t>
            </a:r>
            <a:r>
              <a:rPr lang="en-US" dirty="0" err="1"/>
              <a:t>faaliyetleri</a:t>
            </a:r>
            <a:r>
              <a:rPr lang="en-US" dirty="0"/>
              <a:t> </a:t>
            </a:r>
            <a:r>
              <a:rPr lang="en-US" dirty="0" err="1"/>
              <a:t>ile</a:t>
            </a:r>
            <a:r>
              <a:rPr lang="en-US" dirty="0"/>
              <a:t> </a:t>
            </a:r>
            <a:r>
              <a:rPr lang="en-US" dirty="0" err="1"/>
              <a:t>idari</a:t>
            </a:r>
            <a:r>
              <a:rPr lang="en-US" dirty="0"/>
              <a:t> </a:t>
            </a:r>
            <a:r>
              <a:rPr lang="en-US" dirty="0" err="1"/>
              <a:t>hizmetlerinin</a:t>
            </a:r>
            <a:r>
              <a:rPr lang="en-US" dirty="0"/>
              <a:t> </a:t>
            </a:r>
            <a:r>
              <a:rPr lang="en-US" dirty="0" err="1"/>
              <a:t>kalite</a:t>
            </a:r>
            <a:r>
              <a:rPr lang="en-US" dirty="0"/>
              <a:t> </a:t>
            </a:r>
            <a:r>
              <a:rPr lang="en-US" dirty="0" err="1"/>
              <a:t>düzeylerine</a:t>
            </a:r>
            <a:r>
              <a:rPr lang="en-US" dirty="0"/>
              <a:t> </a:t>
            </a:r>
            <a:r>
              <a:rPr lang="en-US" dirty="0" err="1"/>
              <a:t>ilişkin</a:t>
            </a:r>
            <a:r>
              <a:rPr lang="en-US" dirty="0"/>
              <a:t> </a:t>
            </a:r>
            <a:r>
              <a:rPr lang="en-US" dirty="0" err="1"/>
              <a:t>ulusal</a:t>
            </a:r>
            <a:r>
              <a:rPr lang="en-US" dirty="0"/>
              <a:t> </a:t>
            </a:r>
            <a:r>
              <a:rPr lang="en-US" dirty="0" err="1"/>
              <a:t>ve</a:t>
            </a:r>
            <a:r>
              <a:rPr lang="en-US" dirty="0"/>
              <a:t> </a:t>
            </a:r>
            <a:r>
              <a:rPr lang="en-US" dirty="0" err="1"/>
              <a:t>uluslararası</a:t>
            </a:r>
            <a:r>
              <a:rPr lang="en-US" dirty="0"/>
              <a:t> </a:t>
            </a:r>
            <a:r>
              <a:rPr lang="en-US" dirty="0" err="1"/>
              <a:t>kalite</a:t>
            </a:r>
            <a:r>
              <a:rPr lang="en-US" dirty="0"/>
              <a:t> </a:t>
            </a:r>
            <a:r>
              <a:rPr lang="en-US" dirty="0" err="1"/>
              <a:t>standartlarına</a:t>
            </a:r>
            <a:r>
              <a:rPr lang="en-US" dirty="0"/>
              <a:t> </a:t>
            </a:r>
            <a:r>
              <a:rPr lang="en-US" dirty="0" err="1"/>
              <a:t>göre</a:t>
            </a:r>
            <a:r>
              <a:rPr lang="en-US" dirty="0"/>
              <a:t> </a:t>
            </a:r>
            <a:r>
              <a:rPr lang="en-US" dirty="0" err="1"/>
              <a:t>değerlendirmeler</a:t>
            </a:r>
            <a:r>
              <a:rPr lang="en-US" dirty="0"/>
              <a:t> </a:t>
            </a:r>
            <a:r>
              <a:rPr lang="en-US" dirty="0" err="1"/>
              <a:t>yapan</a:t>
            </a:r>
            <a:r>
              <a:rPr lang="en-US" dirty="0"/>
              <a:t>, </a:t>
            </a:r>
            <a:r>
              <a:rPr lang="en-US" dirty="0" err="1"/>
              <a:t>iç</a:t>
            </a:r>
            <a:r>
              <a:rPr lang="en-US" dirty="0"/>
              <a:t> </a:t>
            </a:r>
            <a:r>
              <a:rPr lang="en-US" dirty="0" err="1"/>
              <a:t>ve</a:t>
            </a:r>
            <a:r>
              <a:rPr lang="en-US" dirty="0"/>
              <a:t> </a:t>
            </a:r>
            <a:r>
              <a:rPr lang="en-US" dirty="0" err="1"/>
              <a:t>dış</a:t>
            </a:r>
            <a:r>
              <a:rPr lang="en-US" dirty="0"/>
              <a:t> </a:t>
            </a:r>
            <a:r>
              <a:rPr lang="en-US" dirty="0" err="1"/>
              <a:t>kalite</a:t>
            </a:r>
            <a:r>
              <a:rPr lang="en-US" dirty="0"/>
              <a:t> </a:t>
            </a:r>
            <a:r>
              <a:rPr lang="en-US" dirty="0" err="1"/>
              <a:t>güvencesi</a:t>
            </a:r>
            <a:r>
              <a:rPr lang="en-US" dirty="0"/>
              <a:t>, </a:t>
            </a:r>
            <a:r>
              <a:rPr lang="en-US" dirty="0" err="1"/>
              <a:t>akreditasyon</a:t>
            </a:r>
            <a:r>
              <a:rPr lang="en-US" dirty="0"/>
              <a:t> </a:t>
            </a:r>
            <a:r>
              <a:rPr lang="en-US" dirty="0" err="1"/>
              <a:t>süreçleri</a:t>
            </a:r>
            <a:r>
              <a:rPr lang="en-US" dirty="0"/>
              <a:t> </a:t>
            </a:r>
            <a:r>
              <a:rPr lang="en-US" dirty="0" err="1"/>
              <a:t>ve</a:t>
            </a:r>
            <a:r>
              <a:rPr lang="en-US" dirty="0"/>
              <a:t> </a:t>
            </a:r>
            <a:r>
              <a:rPr lang="en-US" dirty="0" err="1"/>
              <a:t>bağımsız</a:t>
            </a:r>
            <a:r>
              <a:rPr lang="en-US" dirty="0"/>
              <a:t> </a:t>
            </a:r>
            <a:r>
              <a:rPr lang="en-US" dirty="0" err="1"/>
              <a:t>dış</a:t>
            </a:r>
            <a:r>
              <a:rPr lang="en-US" dirty="0"/>
              <a:t> </a:t>
            </a:r>
            <a:r>
              <a:rPr lang="en-US" dirty="0" err="1"/>
              <a:t>değerlendirme</a:t>
            </a:r>
            <a:r>
              <a:rPr lang="en-US" dirty="0"/>
              <a:t> </a:t>
            </a:r>
            <a:r>
              <a:rPr lang="en-US" dirty="0" err="1"/>
              <a:t>kurumlarının</a:t>
            </a:r>
            <a:r>
              <a:rPr lang="en-US" dirty="0"/>
              <a:t> </a:t>
            </a:r>
            <a:r>
              <a:rPr lang="en-US" dirty="0" err="1"/>
              <a:t>yetkilendirilmesi</a:t>
            </a:r>
            <a:r>
              <a:rPr lang="en-US" dirty="0"/>
              <a:t> </a:t>
            </a:r>
            <a:r>
              <a:rPr lang="en-US" dirty="0" err="1"/>
              <a:t>süreçlerini</a:t>
            </a:r>
            <a:r>
              <a:rPr lang="en-US" dirty="0"/>
              <a:t> </a:t>
            </a:r>
            <a:r>
              <a:rPr lang="en-US" dirty="0" err="1"/>
              <a:t>yürüten</a:t>
            </a:r>
            <a:r>
              <a:rPr lang="en-US" dirty="0"/>
              <a:t> </a:t>
            </a:r>
            <a:r>
              <a:rPr lang="en-US" dirty="0" err="1"/>
              <a:t>Yükseköğretim</a:t>
            </a:r>
            <a:r>
              <a:rPr lang="en-US" dirty="0"/>
              <a:t> </a:t>
            </a:r>
            <a:r>
              <a:rPr lang="en-US" dirty="0" err="1"/>
              <a:t>Kalite</a:t>
            </a:r>
            <a:r>
              <a:rPr lang="en-US" dirty="0"/>
              <a:t> </a:t>
            </a:r>
            <a:r>
              <a:rPr lang="en-US" dirty="0" err="1"/>
              <a:t>Kurulu</a:t>
            </a:r>
            <a:r>
              <a:rPr lang="en-US" dirty="0"/>
              <a:t> </a:t>
            </a:r>
            <a:r>
              <a:rPr lang="en-US" dirty="0" err="1"/>
              <a:t>idari</a:t>
            </a:r>
            <a:r>
              <a:rPr lang="en-US" dirty="0"/>
              <a:t> </a:t>
            </a:r>
            <a:r>
              <a:rPr lang="en-US" dirty="0" err="1"/>
              <a:t>ve</a:t>
            </a:r>
            <a:r>
              <a:rPr lang="en-US" dirty="0"/>
              <a:t> </a:t>
            </a:r>
            <a:r>
              <a:rPr lang="en-US" dirty="0" err="1"/>
              <a:t>mali</a:t>
            </a:r>
            <a:r>
              <a:rPr lang="en-US" dirty="0"/>
              <a:t> </a:t>
            </a:r>
            <a:r>
              <a:rPr lang="en-US" dirty="0" err="1"/>
              <a:t>özerkliğe</a:t>
            </a:r>
            <a:r>
              <a:rPr lang="en-US" dirty="0"/>
              <a:t> </a:t>
            </a:r>
            <a:r>
              <a:rPr lang="en-US" dirty="0" err="1"/>
              <a:t>sahip</a:t>
            </a:r>
            <a:r>
              <a:rPr lang="en-US" dirty="0"/>
              <a:t>, </a:t>
            </a:r>
            <a:r>
              <a:rPr lang="en-US" dirty="0" err="1"/>
              <a:t>kamu</a:t>
            </a:r>
            <a:r>
              <a:rPr lang="en-US" dirty="0"/>
              <a:t> </a:t>
            </a:r>
            <a:r>
              <a:rPr lang="en-US" dirty="0" err="1"/>
              <a:t>tüzel</a:t>
            </a:r>
            <a:r>
              <a:rPr lang="en-US" dirty="0"/>
              <a:t> </a:t>
            </a:r>
            <a:r>
              <a:rPr lang="en-US" dirty="0" err="1"/>
              <a:t>kişiliğini</a:t>
            </a:r>
            <a:r>
              <a:rPr lang="en-US" dirty="0"/>
              <a:t> </a:t>
            </a:r>
            <a:r>
              <a:rPr lang="en-US" dirty="0" err="1"/>
              <a:t>haiz</a:t>
            </a:r>
            <a:r>
              <a:rPr lang="en-US" dirty="0"/>
              <a:t> </a:t>
            </a:r>
            <a:r>
              <a:rPr lang="en-US" dirty="0" err="1"/>
              <a:t>ve</a:t>
            </a:r>
            <a:r>
              <a:rPr lang="en-US" dirty="0"/>
              <a:t> </a:t>
            </a:r>
            <a:r>
              <a:rPr lang="en-US" dirty="0" err="1"/>
              <a:t>özel</a:t>
            </a:r>
            <a:r>
              <a:rPr lang="en-US" dirty="0"/>
              <a:t> </a:t>
            </a:r>
            <a:r>
              <a:rPr lang="en-US" dirty="0" err="1"/>
              <a:t>bütçeli</a:t>
            </a:r>
            <a:r>
              <a:rPr lang="en-US" dirty="0"/>
              <a:t> </a:t>
            </a:r>
            <a:r>
              <a:rPr lang="en-US" dirty="0" err="1"/>
              <a:t>bir</a:t>
            </a:r>
            <a:r>
              <a:rPr lang="en-US" dirty="0"/>
              <a:t> </a:t>
            </a:r>
            <a:r>
              <a:rPr lang="en-US" dirty="0" err="1"/>
              <a:t>kuruluştur</a:t>
            </a:r>
            <a:r>
              <a:rPr lang="en-US" dirty="0"/>
              <a:t>.</a:t>
            </a:r>
          </a:p>
        </p:txBody>
      </p:sp>
    </p:spTree>
    <p:extLst>
      <p:ext uri="{BB962C8B-B14F-4D97-AF65-F5344CB8AC3E}">
        <p14:creationId xmlns:p14="http://schemas.microsoft.com/office/powerpoint/2010/main" val="31879519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Metin kutusu 4"/>
          <p:cNvSpPr txBox="1">
            <a:spLocks noChangeArrowheads="1"/>
          </p:cNvSpPr>
          <p:nvPr/>
        </p:nvSpPr>
        <p:spPr bwMode="auto">
          <a:xfrm>
            <a:off x="533400" y="239713"/>
            <a:ext cx="41576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tr-TR" altLang="tr-TR" sz="2000">
                <a:solidFill>
                  <a:schemeClr val="bg1"/>
                </a:solidFill>
                <a:latin typeface="Gotham Narrow Book"/>
                <a:ea typeface="Gotham Narrow Book"/>
                <a:cs typeface="Gotham Narrow Book"/>
              </a:rPr>
              <a:t>KONU GİRİŞ SAYFASI </a:t>
            </a:r>
          </a:p>
        </p:txBody>
      </p:sp>
      <p:sp>
        <p:nvSpPr>
          <p:cNvPr id="169989" name="Metin kutusu 10"/>
          <p:cNvSpPr txBox="1">
            <a:spLocks noChangeArrowheads="1"/>
          </p:cNvSpPr>
          <p:nvPr/>
        </p:nvSpPr>
        <p:spPr bwMode="auto">
          <a:xfrm>
            <a:off x="533400" y="192088"/>
            <a:ext cx="5612423"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tr-TR" altLang="tr-TR" b="1" dirty="0">
                <a:latin typeface="Gotham Narrow Book"/>
                <a:ea typeface="Gotham Narrow Book"/>
                <a:cs typeface="Gotham Narrow Book"/>
              </a:rPr>
              <a:t>DEĞERLENDİRME ÖLÇÜTLERİ</a:t>
            </a:r>
          </a:p>
          <a:p>
            <a:pPr>
              <a:lnSpc>
                <a:spcPct val="100000"/>
              </a:lnSpc>
              <a:spcBef>
                <a:spcPct val="0"/>
              </a:spcBef>
              <a:buFontTx/>
              <a:buNone/>
            </a:pPr>
            <a:endParaRPr lang="tr-TR" altLang="tr-TR" b="1" dirty="0">
              <a:solidFill>
                <a:schemeClr val="bg1"/>
              </a:solidFill>
              <a:latin typeface="Gotham Narrow Book"/>
              <a:ea typeface="Gotham Narrow Book"/>
              <a:cs typeface="Gotham Narrow Book"/>
            </a:endParaRPr>
          </a:p>
        </p:txBody>
      </p:sp>
      <p:sp>
        <p:nvSpPr>
          <p:cNvPr id="6" name="Dikdörtgen 3">
            <a:extLst>
              <a:ext uri="{FF2B5EF4-FFF2-40B4-BE49-F238E27FC236}">
                <a16:creationId xmlns:a16="http://schemas.microsoft.com/office/drawing/2014/main" id="{5879A769-C233-4E12-80DB-D2D9DFB5F8DC}"/>
              </a:ext>
            </a:extLst>
          </p:cNvPr>
          <p:cNvSpPr>
            <a:spLocks noChangeArrowheads="1"/>
          </p:cNvSpPr>
          <p:nvPr/>
        </p:nvSpPr>
        <p:spPr bwMode="auto">
          <a:xfrm>
            <a:off x="0" y="1769598"/>
            <a:ext cx="12192000" cy="1588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indent="0" algn="ctr">
              <a:buNone/>
            </a:pPr>
            <a:r>
              <a:rPr lang="tr-TR" sz="3600" dirty="0"/>
              <a:t>Her alt süreçte PUKÖ çevrimini uygulamalıyız ve </a:t>
            </a:r>
          </a:p>
          <a:p>
            <a:pPr marL="0" indent="0" algn="ctr">
              <a:spcBef>
                <a:spcPts val="0"/>
              </a:spcBef>
              <a:buNone/>
            </a:pPr>
            <a:r>
              <a:rPr lang="tr-TR" sz="3600" dirty="0"/>
              <a:t>bunun kanıtlarını değerlendirme takımına gösterebilmeliyiz </a:t>
            </a:r>
          </a:p>
          <a:p>
            <a:pPr marL="0" indent="0" algn="ctr">
              <a:spcBef>
                <a:spcPts val="0"/>
              </a:spcBef>
              <a:buNone/>
            </a:pPr>
            <a:r>
              <a:rPr lang="tr-TR" sz="3600" dirty="0"/>
              <a:t>(4 düzeyi)</a:t>
            </a:r>
          </a:p>
        </p:txBody>
      </p:sp>
      <p:sp>
        <p:nvSpPr>
          <p:cNvPr id="7" name="Dikdörtgen 3">
            <a:extLst>
              <a:ext uri="{FF2B5EF4-FFF2-40B4-BE49-F238E27FC236}">
                <a16:creationId xmlns:a16="http://schemas.microsoft.com/office/drawing/2014/main" id="{592C38AA-8332-406C-8489-62947D4DE98A}"/>
              </a:ext>
            </a:extLst>
          </p:cNvPr>
          <p:cNvSpPr>
            <a:spLocks noChangeArrowheads="1"/>
          </p:cNvSpPr>
          <p:nvPr/>
        </p:nvSpPr>
        <p:spPr bwMode="auto">
          <a:xfrm>
            <a:off x="0" y="3981129"/>
            <a:ext cx="12192000" cy="208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indent="0" algn="ctr">
              <a:buNone/>
            </a:pPr>
            <a:r>
              <a:rPr lang="tr-TR" sz="3600" dirty="0"/>
              <a:t>Bir alt ölçütte 5 düzeyinde değerlendirme alabilmek için kurumda yaygın olduğunu,  </a:t>
            </a:r>
            <a:r>
              <a:rPr lang="tr-TR" sz="3600" dirty="0" err="1"/>
              <a:t>PUKÖnün</a:t>
            </a:r>
            <a:r>
              <a:rPr lang="tr-TR" sz="3600" dirty="0"/>
              <a:t> birkaç çevrim uygulandığını ve/veya başka kurumların örnek aldığını gösteren sözleşme </a:t>
            </a:r>
            <a:r>
              <a:rPr lang="tr-TR" sz="3600" dirty="0" err="1"/>
              <a:t>vd</a:t>
            </a:r>
            <a:r>
              <a:rPr lang="tr-TR" sz="3600" dirty="0"/>
              <a:t> kanıtların varlığını göstermemiz gerekir.</a:t>
            </a:r>
          </a:p>
        </p:txBody>
      </p:sp>
    </p:spTree>
    <p:extLst>
      <p:ext uri="{BB962C8B-B14F-4D97-AF65-F5344CB8AC3E}">
        <p14:creationId xmlns:p14="http://schemas.microsoft.com/office/powerpoint/2010/main" val="1628571841"/>
      </p:ext>
    </p:extLst>
  </p:cSld>
  <p:clrMapOvr>
    <a:masterClrMapping/>
  </p:clrMapOvr>
  <p:transition spd="slow">
    <p:push di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CEB0E6B-B37A-6546-BD0B-ACBBAAA1E8E1}"/>
              </a:ext>
            </a:extLst>
          </p:cNvPr>
          <p:cNvSpPr/>
          <p:nvPr/>
        </p:nvSpPr>
        <p:spPr>
          <a:xfrm>
            <a:off x="673068" y="93663"/>
            <a:ext cx="1104900" cy="5572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2400" dirty="0"/>
              <a:t>4-5</a:t>
            </a:r>
          </a:p>
        </p:txBody>
      </p:sp>
      <p:sp>
        <p:nvSpPr>
          <p:cNvPr id="47110" name="TextBox 9">
            <a:extLst>
              <a:ext uri="{FF2B5EF4-FFF2-40B4-BE49-F238E27FC236}">
                <a16:creationId xmlns:a16="http://schemas.microsoft.com/office/drawing/2014/main" id="{2066F0DE-7B64-6A4C-80C4-83F79FA7C309}"/>
              </a:ext>
            </a:extLst>
          </p:cNvPr>
          <p:cNvSpPr txBox="1">
            <a:spLocks noChangeArrowheads="1"/>
          </p:cNvSpPr>
          <p:nvPr/>
        </p:nvSpPr>
        <p:spPr bwMode="auto">
          <a:xfrm>
            <a:off x="1990693" y="-28575"/>
            <a:ext cx="7108825"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tr-TR" altLang="tr-TR" sz="2400" b="1" dirty="0">
                <a:solidFill>
                  <a:srgbClr val="C00000"/>
                </a:solidFill>
              </a:rPr>
              <a:t>4 ve 5 </a:t>
            </a:r>
            <a:r>
              <a:rPr lang="tr-TR" altLang="tr-TR" sz="2400" dirty="0">
                <a:solidFill>
                  <a:srgbClr val="C00000"/>
                </a:solidFill>
              </a:rPr>
              <a:t>Değerlendirme;</a:t>
            </a:r>
            <a:r>
              <a:rPr lang="tr-TR" altLang="tr-TR" sz="2400" b="1" dirty="0">
                <a:solidFill>
                  <a:srgbClr val="C00000"/>
                </a:solidFill>
              </a:rPr>
              <a:t> PUKÖ</a:t>
            </a:r>
            <a:r>
              <a:rPr lang="tr-TR" altLang="tr-TR" sz="1800" dirty="0">
                <a:solidFill>
                  <a:srgbClr val="C00000"/>
                </a:solidFill>
              </a:rPr>
              <a:t> DÖNGÜSÜNÜN  KURUM GENELİNDE BÜTÜN ALTSÜREÇLERDE İŞLETİLDİĞİNİ GÖSTERİR.</a:t>
            </a:r>
          </a:p>
        </p:txBody>
      </p:sp>
      <p:sp>
        <p:nvSpPr>
          <p:cNvPr id="5" name="Hexagon 4">
            <a:extLst>
              <a:ext uri="{FF2B5EF4-FFF2-40B4-BE49-F238E27FC236}">
                <a16:creationId xmlns:a16="http://schemas.microsoft.com/office/drawing/2014/main" id="{6D497B33-D8CF-A246-8BA2-82D89078D00B}"/>
              </a:ext>
            </a:extLst>
          </p:cNvPr>
          <p:cNvSpPr/>
          <p:nvPr/>
        </p:nvSpPr>
        <p:spPr>
          <a:xfrm>
            <a:off x="3565525" y="2909888"/>
            <a:ext cx="1371600" cy="1008062"/>
          </a:xfrm>
          <a:prstGeom prst="hexago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2400" b="1" dirty="0">
                <a:solidFill>
                  <a:schemeClr val="bg1"/>
                </a:solidFill>
              </a:rPr>
              <a:t>P</a:t>
            </a:r>
            <a:r>
              <a:rPr lang="tr-TR" b="1" dirty="0">
                <a:solidFill>
                  <a:schemeClr val="bg1"/>
                </a:solidFill>
              </a:rPr>
              <a:t>LANLA</a:t>
            </a:r>
          </a:p>
        </p:txBody>
      </p:sp>
      <p:sp>
        <p:nvSpPr>
          <p:cNvPr id="18" name="Hexagon 17">
            <a:extLst>
              <a:ext uri="{FF2B5EF4-FFF2-40B4-BE49-F238E27FC236}">
                <a16:creationId xmlns:a16="http://schemas.microsoft.com/office/drawing/2014/main" id="{9CFFC26B-0C4B-5B4C-9C9A-E378B093AFA5}"/>
              </a:ext>
            </a:extLst>
          </p:cNvPr>
          <p:cNvSpPr/>
          <p:nvPr/>
        </p:nvSpPr>
        <p:spPr>
          <a:xfrm>
            <a:off x="4937125" y="3795713"/>
            <a:ext cx="1492250" cy="1035050"/>
          </a:xfrm>
          <a:prstGeom prst="hexagon">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2000" b="1" dirty="0"/>
              <a:t>U</a:t>
            </a:r>
            <a:r>
              <a:rPr lang="tr-TR" b="1" dirty="0"/>
              <a:t>YGULA</a:t>
            </a:r>
          </a:p>
        </p:txBody>
      </p:sp>
      <p:sp>
        <p:nvSpPr>
          <p:cNvPr id="19" name="Hexagon 18">
            <a:extLst>
              <a:ext uri="{FF2B5EF4-FFF2-40B4-BE49-F238E27FC236}">
                <a16:creationId xmlns:a16="http://schemas.microsoft.com/office/drawing/2014/main" id="{E0964F48-2179-974F-B51E-9B4A554B1AD9}"/>
              </a:ext>
            </a:extLst>
          </p:cNvPr>
          <p:cNvSpPr/>
          <p:nvPr/>
        </p:nvSpPr>
        <p:spPr>
          <a:xfrm>
            <a:off x="3414713" y="4597400"/>
            <a:ext cx="1685925" cy="1109663"/>
          </a:xfrm>
          <a:prstGeom prst="hexagon">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2400" b="1" dirty="0"/>
              <a:t>K</a:t>
            </a:r>
            <a:r>
              <a:rPr lang="tr-TR" b="1" dirty="0"/>
              <a:t>ONTROL ET</a:t>
            </a:r>
          </a:p>
        </p:txBody>
      </p:sp>
      <p:sp>
        <p:nvSpPr>
          <p:cNvPr id="20" name="Hexagon 19">
            <a:extLst>
              <a:ext uri="{FF2B5EF4-FFF2-40B4-BE49-F238E27FC236}">
                <a16:creationId xmlns:a16="http://schemas.microsoft.com/office/drawing/2014/main" id="{2E154395-148D-5C4A-A255-22EBCF423873}"/>
              </a:ext>
            </a:extLst>
          </p:cNvPr>
          <p:cNvSpPr/>
          <p:nvPr/>
        </p:nvSpPr>
        <p:spPr>
          <a:xfrm>
            <a:off x="2220913" y="3795713"/>
            <a:ext cx="1371600" cy="1009650"/>
          </a:xfrm>
          <a:prstGeom prst="hexagon">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2400" b="1" dirty="0"/>
              <a:t>Ö</a:t>
            </a:r>
            <a:r>
              <a:rPr lang="tr-TR" b="1" dirty="0"/>
              <a:t>NLEM AL</a:t>
            </a:r>
          </a:p>
        </p:txBody>
      </p:sp>
      <p:sp>
        <p:nvSpPr>
          <p:cNvPr id="9" name="Curved Down Arrow 8">
            <a:extLst>
              <a:ext uri="{FF2B5EF4-FFF2-40B4-BE49-F238E27FC236}">
                <a16:creationId xmlns:a16="http://schemas.microsoft.com/office/drawing/2014/main" id="{7495F8B9-FB75-FF40-8CE7-F834D5AD1873}"/>
              </a:ext>
            </a:extLst>
          </p:cNvPr>
          <p:cNvSpPr/>
          <p:nvPr/>
        </p:nvSpPr>
        <p:spPr>
          <a:xfrm rot="2360396">
            <a:off x="4862513" y="3101975"/>
            <a:ext cx="1114425" cy="481013"/>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solidFill>
                <a:schemeClr val="tx1"/>
              </a:solidFill>
            </a:endParaRPr>
          </a:p>
        </p:txBody>
      </p:sp>
      <p:sp>
        <p:nvSpPr>
          <p:cNvPr id="22" name="Curved Down Arrow 21">
            <a:extLst>
              <a:ext uri="{FF2B5EF4-FFF2-40B4-BE49-F238E27FC236}">
                <a16:creationId xmlns:a16="http://schemas.microsoft.com/office/drawing/2014/main" id="{F67E6464-2689-2B4E-BD95-51A60465C611}"/>
              </a:ext>
            </a:extLst>
          </p:cNvPr>
          <p:cNvSpPr/>
          <p:nvPr/>
        </p:nvSpPr>
        <p:spPr>
          <a:xfrm rot="8456817">
            <a:off x="4799013" y="5091113"/>
            <a:ext cx="1112837" cy="479425"/>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solidFill>
                <a:schemeClr val="tx1"/>
              </a:solidFill>
            </a:endParaRPr>
          </a:p>
        </p:txBody>
      </p:sp>
      <p:sp>
        <p:nvSpPr>
          <p:cNvPr id="27" name="Curved Down Arrow 26">
            <a:extLst>
              <a:ext uri="{FF2B5EF4-FFF2-40B4-BE49-F238E27FC236}">
                <a16:creationId xmlns:a16="http://schemas.microsoft.com/office/drawing/2014/main" id="{5C03E72A-0DBA-2340-9172-2A374C98DDE3}"/>
              </a:ext>
            </a:extLst>
          </p:cNvPr>
          <p:cNvSpPr/>
          <p:nvPr/>
        </p:nvSpPr>
        <p:spPr>
          <a:xfrm rot="13059305">
            <a:off x="2449513" y="5051425"/>
            <a:ext cx="1112837" cy="479425"/>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solidFill>
                <a:schemeClr val="tx1"/>
              </a:solidFill>
            </a:endParaRPr>
          </a:p>
        </p:txBody>
      </p:sp>
      <p:sp>
        <p:nvSpPr>
          <p:cNvPr id="29" name="Curved Down Arrow 28">
            <a:extLst>
              <a:ext uri="{FF2B5EF4-FFF2-40B4-BE49-F238E27FC236}">
                <a16:creationId xmlns:a16="http://schemas.microsoft.com/office/drawing/2014/main" id="{B1B8D85A-8C1E-E545-8A65-063D3BC6506D}"/>
              </a:ext>
            </a:extLst>
          </p:cNvPr>
          <p:cNvSpPr/>
          <p:nvPr/>
        </p:nvSpPr>
        <p:spPr>
          <a:xfrm rot="19387408">
            <a:off x="2608263" y="3048000"/>
            <a:ext cx="1112837" cy="479425"/>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solidFill>
                <a:schemeClr val="tx1"/>
              </a:solidFill>
            </a:endParaRPr>
          </a:p>
        </p:txBody>
      </p:sp>
      <p:sp>
        <p:nvSpPr>
          <p:cNvPr id="30" name="Metin Kutusu 1">
            <a:extLst>
              <a:ext uri="{FF2B5EF4-FFF2-40B4-BE49-F238E27FC236}">
                <a16:creationId xmlns:a16="http://schemas.microsoft.com/office/drawing/2014/main" id="{BBFA4FD7-78D6-504D-B183-BBF853E47D9B}"/>
              </a:ext>
            </a:extLst>
          </p:cNvPr>
          <p:cNvSpPr txBox="1"/>
          <p:nvPr/>
        </p:nvSpPr>
        <p:spPr>
          <a:xfrm>
            <a:off x="8678863" y="2705100"/>
            <a:ext cx="3182937" cy="412750"/>
          </a:xfrm>
          <a:prstGeom prst="rect">
            <a:avLst/>
          </a:prstGeom>
          <a:solidFill>
            <a:schemeClr val="accent2">
              <a:lumMod val="50000"/>
            </a:schemeClr>
          </a:solidFill>
          <a:ln w="6350">
            <a:solidFill>
              <a:schemeClr val="bg1">
                <a:lumMod val="50000"/>
              </a:schemeClr>
            </a:solidFill>
          </a:ln>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defRPr/>
            </a:pPr>
            <a:r>
              <a:rPr lang="tr-TR" altLang="tr-TR" sz="1000" dirty="0">
                <a:solidFill>
                  <a:srgbClr val="FBE4D5"/>
                </a:solidFill>
                <a:cs typeface="Times New Roman" pitchFamily="18" charset="0"/>
              </a:rPr>
              <a:t>TYYÇ (Türkiye Yükseköğretim Yeterllilikler Çerçevesi)</a:t>
            </a:r>
          </a:p>
        </p:txBody>
      </p:sp>
      <p:sp>
        <p:nvSpPr>
          <p:cNvPr id="31" name="Metin Kutusu 2">
            <a:extLst>
              <a:ext uri="{FF2B5EF4-FFF2-40B4-BE49-F238E27FC236}">
                <a16:creationId xmlns:a16="http://schemas.microsoft.com/office/drawing/2014/main" id="{1A43E42A-4239-5F4F-BB1F-3FE3019FD866}"/>
              </a:ext>
            </a:extLst>
          </p:cNvPr>
          <p:cNvSpPr txBox="1"/>
          <p:nvPr/>
        </p:nvSpPr>
        <p:spPr>
          <a:xfrm>
            <a:off x="8688388" y="3182938"/>
            <a:ext cx="3182937" cy="411162"/>
          </a:xfrm>
          <a:prstGeom prst="rect">
            <a:avLst/>
          </a:prstGeom>
          <a:solidFill>
            <a:schemeClr val="accent2">
              <a:lumMod val="50000"/>
            </a:schemeClr>
          </a:solidFill>
          <a:ln w="6350">
            <a:solidFill>
              <a:schemeClr val="bg1">
                <a:lumMod val="50000"/>
              </a:schemeClr>
            </a:solidFill>
          </a:ln>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defRPr/>
            </a:pPr>
            <a:r>
              <a:rPr lang="tr-TR" altLang="tr-TR" sz="1000" dirty="0">
                <a:solidFill>
                  <a:srgbClr val="FBE4D5"/>
                </a:solidFill>
                <a:cs typeface="Times New Roman" pitchFamily="18" charset="0"/>
              </a:rPr>
              <a:t>Alan Yeterlilikleri,(varsa), ÇEP (Çekirdek Eğitim Progrsmı (varsa)</a:t>
            </a:r>
          </a:p>
        </p:txBody>
      </p:sp>
      <p:sp>
        <p:nvSpPr>
          <p:cNvPr id="32" name="Metin Kutusu 5">
            <a:extLst>
              <a:ext uri="{FF2B5EF4-FFF2-40B4-BE49-F238E27FC236}">
                <a16:creationId xmlns:a16="http://schemas.microsoft.com/office/drawing/2014/main" id="{39974BF8-718A-2141-9C49-162065C23A32}"/>
              </a:ext>
            </a:extLst>
          </p:cNvPr>
          <p:cNvSpPr txBox="1"/>
          <p:nvPr/>
        </p:nvSpPr>
        <p:spPr>
          <a:xfrm>
            <a:off x="8678863" y="3654425"/>
            <a:ext cx="3182937" cy="412750"/>
          </a:xfrm>
          <a:prstGeom prst="rect">
            <a:avLst/>
          </a:prstGeom>
          <a:solidFill>
            <a:schemeClr val="accent2">
              <a:lumMod val="50000"/>
            </a:schemeClr>
          </a:solidFill>
          <a:ln w="6350">
            <a:solidFill>
              <a:schemeClr val="bg1">
                <a:lumMod val="50000"/>
              </a:schemeClr>
            </a:solidFill>
          </a:ln>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defRPr/>
            </a:pPr>
            <a:r>
              <a:rPr lang="tr-TR" altLang="tr-TR" sz="1000" dirty="0">
                <a:solidFill>
                  <a:srgbClr val="FBE4D5"/>
                </a:solidFill>
                <a:cs typeface="Times New Roman" pitchFamily="18" charset="0"/>
              </a:rPr>
              <a:t>ESOGÜ Stratejik Planı ve Eğitim-Öğretim Politikası</a:t>
            </a:r>
            <a:endParaRPr lang="tr-TR" altLang="tr-TR" sz="1200" dirty="0">
              <a:latin typeface="Times New Roman" pitchFamily="18" charset="0"/>
              <a:cs typeface="Times New Roman" pitchFamily="18" charset="0"/>
            </a:endParaRPr>
          </a:p>
        </p:txBody>
      </p:sp>
      <p:sp>
        <p:nvSpPr>
          <p:cNvPr id="12" name="TextBox 11">
            <a:extLst>
              <a:ext uri="{FF2B5EF4-FFF2-40B4-BE49-F238E27FC236}">
                <a16:creationId xmlns:a16="http://schemas.microsoft.com/office/drawing/2014/main" id="{9F80FBD0-669A-E948-B314-8F2127270AA6}"/>
              </a:ext>
            </a:extLst>
          </p:cNvPr>
          <p:cNvSpPr txBox="1"/>
          <p:nvPr/>
        </p:nvSpPr>
        <p:spPr>
          <a:xfrm>
            <a:off x="6529387" y="2238712"/>
            <a:ext cx="1381125" cy="2031325"/>
          </a:xfrm>
          <a:prstGeom prst="rect">
            <a:avLst/>
          </a:prstGeom>
          <a:solidFill>
            <a:schemeClr val="accent2">
              <a:lumMod val="50000"/>
            </a:schemeClr>
          </a:solidFill>
        </p:spPr>
        <p:txBody>
          <a:bodyPr>
            <a:spAutoFit/>
          </a:bodyPr>
          <a:lstStyle/>
          <a:p>
            <a:pPr>
              <a:defRPr/>
            </a:pPr>
            <a:r>
              <a:rPr lang="tr-TR" dirty="0">
                <a:solidFill>
                  <a:schemeClr val="bg1"/>
                </a:solidFill>
              </a:rPr>
              <a:t>Alt ÖLÇÜT:</a:t>
            </a:r>
          </a:p>
          <a:p>
            <a:pPr>
              <a:defRPr/>
            </a:pPr>
            <a:r>
              <a:rPr lang="tr-TR" dirty="0">
                <a:solidFill>
                  <a:schemeClr val="bg1"/>
                </a:solidFill>
              </a:rPr>
              <a:t>B.1.2. Program amaçları, çıktıları ve programın TYYÇ uyumu</a:t>
            </a:r>
          </a:p>
        </p:txBody>
      </p:sp>
      <p:sp>
        <p:nvSpPr>
          <p:cNvPr id="14" name="Left Arrow 13">
            <a:extLst>
              <a:ext uri="{FF2B5EF4-FFF2-40B4-BE49-F238E27FC236}">
                <a16:creationId xmlns:a16="http://schemas.microsoft.com/office/drawing/2014/main" id="{35240C19-FC4F-8849-97C5-0092DA39A091}"/>
              </a:ext>
            </a:extLst>
          </p:cNvPr>
          <p:cNvSpPr/>
          <p:nvPr/>
        </p:nvSpPr>
        <p:spPr>
          <a:xfrm>
            <a:off x="7953375" y="3287713"/>
            <a:ext cx="608013" cy="269875"/>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3" name="Left Arrow 32">
            <a:extLst>
              <a:ext uri="{FF2B5EF4-FFF2-40B4-BE49-F238E27FC236}">
                <a16:creationId xmlns:a16="http://schemas.microsoft.com/office/drawing/2014/main" id="{2B404C90-CD38-6646-BDCC-670FC91432CC}"/>
              </a:ext>
            </a:extLst>
          </p:cNvPr>
          <p:cNvSpPr/>
          <p:nvPr/>
        </p:nvSpPr>
        <p:spPr>
          <a:xfrm>
            <a:off x="4984750" y="3254375"/>
            <a:ext cx="1501775" cy="269875"/>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25" name="Metin Kutusu 5">
            <a:extLst>
              <a:ext uri="{FF2B5EF4-FFF2-40B4-BE49-F238E27FC236}">
                <a16:creationId xmlns:a16="http://schemas.microsoft.com/office/drawing/2014/main" id="{0E503D00-7674-D04A-BB80-6046B592E108}"/>
              </a:ext>
            </a:extLst>
          </p:cNvPr>
          <p:cNvSpPr txBox="1"/>
          <p:nvPr/>
        </p:nvSpPr>
        <p:spPr>
          <a:xfrm>
            <a:off x="8688388" y="4097338"/>
            <a:ext cx="3173412" cy="436562"/>
          </a:xfrm>
          <a:prstGeom prst="rect">
            <a:avLst/>
          </a:prstGeom>
          <a:solidFill>
            <a:schemeClr val="accent2">
              <a:lumMod val="50000"/>
            </a:schemeClr>
          </a:solidFill>
          <a:ln w="6350">
            <a:solidFill>
              <a:schemeClr val="bg1">
                <a:lumMod val="50000"/>
              </a:schemeClr>
            </a:solidFill>
          </a:ln>
        </p:spPr>
        <p:txBody>
          <a:bodyPr anchor="ctr"/>
          <a:lstStyle/>
          <a:p>
            <a:pPr algn="ctr">
              <a:spcAft>
                <a:spcPts val="0"/>
              </a:spcAft>
              <a:defRPr/>
            </a:pPr>
            <a:r>
              <a:rPr lang="tr-TR" sz="1050" dirty="0">
                <a:solidFill>
                  <a:srgbClr val="FBE4D5"/>
                </a:solidFill>
                <a:ea typeface="Times New Roman" panose="02020603050405020304" pitchFamily="18" charset="0"/>
              </a:rPr>
              <a:t>PROGRAM ÇIKTILARI</a:t>
            </a:r>
            <a:endParaRPr lang="tr-TR" sz="1200" dirty="0">
              <a:latin typeface="Times New Roman" panose="02020603050405020304" pitchFamily="18" charset="0"/>
              <a:ea typeface="Times New Roman" panose="02020603050405020304" pitchFamily="18" charset="0"/>
            </a:endParaRPr>
          </a:p>
        </p:txBody>
      </p:sp>
      <p:sp>
        <p:nvSpPr>
          <p:cNvPr id="23" name="TextBox 5">
            <a:extLst>
              <a:ext uri="{FF2B5EF4-FFF2-40B4-BE49-F238E27FC236}">
                <a16:creationId xmlns:a16="http://schemas.microsoft.com/office/drawing/2014/main" id="{684867E4-D1E3-4319-A121-174771EC31E6}"/>
              </a:ext>
            </a:extLst>
          </p:cNvPr>
          <p:cNvSpPr txBox="1">
            <a:spLocks noChangeArrowheads="1"/>
          </p:cNvSpPr>
          <p:nvPr/>
        </p:nvSpPr>
        <p:spPr bwMode="auto">
          <a:xfrm>
            <a:off x="622016" y="898081"/>
            <a:ext cx="10633075"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 typeface="Arial" panose="020B0604020202020204" pitchFamily="34" charset="0"/>
              <a:buNone/>
            </a:pPr>
            <a:r>
              <a:rPr lang="tr-TR" altLang="tr-TR" sz="3200" b="1" dirty="0">
                <a:solidFill>
                  <a:srgbClr val="00B0F0"/>
                </a:solidFill>
              </a:rPr>
              <a:t>PUKÖ Çevrimi</a:t>
            </a:r>
          </a:p>
          <a:p>
            <a:pPr eaLnBrk="1" hangingPunct="1">
              <a:lnSpc>
                <a:spcPct val="100000"/>
              </a:lnSpc>
              <a:spcBef>
                <a:spcPct val="0"/>
              </a:spcBef>
              <a:buFont typeface="Arial" panose="020B0604020202020204" pitchFamily="34" charset="0"/>
              <a:buNone/>
            </a:pPr>
            <a:r>
              <a:rPr lang="tr-TR" altLang="tr-TR" sz="2400" b="1" dirty="0">
                <a:solidFill>
                  <a:srgbClr val="00B0F0"/>
                </a:solidFill>
              </a:rPr>
              <a:t>(Alt Ölçüt: </a:t>
            </a:r>
            <a:r>
              <a:rPr lang="tr-TR" sz="2400" b="1" dirty="0">
                <a:solidFill>
                  <a:srgbClr val="00B0F0"/>
                </a:solidFill>
              </a:rPr>
              <a:t>Program amaçları, çıktıları ve programın TYYÇ uyumu</a:t>
            </a:r>
            <a:r>
              <a:rPr lang="tr-TR" altLang="tr-TR" sz="2400" b="1" dirty="0">
                <a:solidFill>
                  <a:srgbClr val="00B0F0"/>
                </a:solidFill>
              </a:rPr>
              <a:t>)</a:t>
            </a:r>
            <a:endParaRPr lang="en-US" altLang="tr-TR" sz="2400" b="1" dirty="0">
              <a:solidFill>
                <a:srgbClr val="00B0F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9156" name="Group 6">
            <a:extLst>
              <a:ext uri="{FF2B5EF4-FFF2-40B4-BE49-F238E27FC236}">
                <a16:creationId xmlns:a16="http://schemas.microsoft.com/office/drawing/2014/main" id="{4454058A-2A7C-E84C-9730-324B329E9875}"/>
              </a:ext>
            </a:extLst>
          </p:cNvPr>
          <p:cNvGrpSpPr>
            <a:grpSpLocks/>
          </p:cNvGrpSpPr>
          <p:nvPr/>
        </p:nvGrpSpPr>
        <p:grpSpPr bwMode="auto">
          <a:xfrm>
            <a:off x="1643063" y="1914525"/>
            <a:ext cx="9704387" cy="3500438"/>
            <a:chOff x="2052747" y="2108255"/>
            <a:chExt cx="9704387" cy="3500437"/>
          </a:xfrm>
        </p:grpSpPr>
        <p:sp>
          <p:nvSpPr>
            <p:cNvPr id="5" name="Hexagon 4">
              <a:extLst>
                <a:ext uri="{FF2B5EF4-FFF2-40B4-BE49-F238E27FC236}">
                  <a16:creationId xmlns:a16="http://schemas.microsoft.com/office/drawing/2014/main" id="{39EA7112-B999-B948-ABE3-6E93CF5627F5}"/>
                </a:ext>
              </a:extLst>
            </p:cNvPr>
            <p:cNvSpPr/>
            <p:nvPr/>
          </p:nvSpPr>
          <p:spPr>
            <a:xfrm>
              <a:off x="3397359" y="2825805"/>
              <a:ext cx="1371600" cy="1008063"/>
            </a:xfrm>
            <a:prstGeom prst="hexagon">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2000" b="1" dirty="0"/>
                <a:t>P</a:t>
              </a:r>
              <a:r>
                <a:rPr lang="tr-TR" b="1" dirty="0"/>
                <a:t>LANLA</a:t>
              </a:r>
            </a:p>
          </p:txBody>
        </p:sp>
        <p:sp>
          <p:nvSpPr>
            <p:cNvPr id="18" name="Hexagon 17">
              <a:extLst>
                <a:ext uri="{FF2B5EF4-FFF2-40B4-BE49-F238E27FC236}">
                  <a16:creationId xmlns:a16="http://schemas.microsoft.com/office/drawing/2014/main" id="{148F8298-5E13-BA47-82E1-80624E82FC94}"/>
                </a:ext>
              </a:extLst>
            </p:cNvPr>
            <p:cNvSpPr/>
            <p:nvPr/>
          </p:nvSpPr>
          <p:spPr>
            <a:xfrm>
              <a:off x="4675297" y="3711630"/>
              <a:ext cx="1465262" cy="998538"/>
            </a:xfrm>
            <a:prstGeom prst="hexago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2000" b="1" dirty="0">
                  <a:solidFill>
                    <a:schemeClr val="bg1"/>
                  </a:solidFill>
                </a:rPr>
                <a:t>U</a:t>
              </a:r>
              <a:r>
                <a:rPr lang="tr-TR" b="1" dirty="0">
                  <a:solidFill>
                    <a:schemeClr val="bg1"/>
                  </a:solidFill>
                </a:rPr>
                <a:t>YGULA</a:t>
              </a:r>
            </a:p>
          </p:txBody>
        </p:sp>
        <p:sp>
          <p:nvSpPr>
            <p:cNvPr id="19" name="Hexagon 18">
              <a:extLst>
                <a:ext uri="{FF2B5EF4-FFF2-40B4-BE49-F238E27FC236}">
                  <a16:creationId xmlns:a16="http://schemas.microsoft.com/office/drawing/2014/main" id="{6B9FA2AB-2CB8-714A-9117-350B0B6351D3}"/>
                </a:ext>
              </a:extLst>
            </p:cNvPr>
            <p:cNvSpPr/>
            <p:nvPr/>
          </p:nvSpPr>
          <p:spPr>
            <a:xfrm>
              <a:off x="3303697" y="4513317"/>
              <a:ext cx="1649412" cy="1095375"/>
            </a:xfrm>
            <a:prstGeom prst="hexagon">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2400" b="1" dirty="0"/>
                <a:t>K</a:t>
              </a:r>
              <a:r>
                <a:rPr lang="tr-TR" b="1" dirty="0"/>
                <a:t>ONTROL ET</a:t>
              </a:r>
            </a:p>
          </p:txBody>
        </p:sp>
        <p:sp>
          <p:nvSpPr>
            <p:cNvPr id="20" name="Hexagon 19">
              <a:extLst>
                <a:ext uri="{FF2B5EF4-FFF2-40B4-BE49-F238E27FC236}">
                  <a16:creationId xmlns:a16="http://schemas.microsoft.com/office/drawing/2014/main" id="{FBCAD08B-7C6E-FA48-91C4-7A2A0C594E24}"/>
                </a:ext>
              </a:extLst>
            </p:cNvPr>
            <p:cNvSpPr/>
            <p:nvPr/>
          </p:nvSpPr>
          <p:spPr>
            <a:xfrm>
              <a:off x="2052747" y="3711630"/>
              <a:ext cx="1371600" cy="1009650"/>
            </a:xfrm>
            <a:prstGeom prst="hexagon">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2400" b="1" dirty="0"/>
                <a:t>Ö</a:t>
              </a:r>
              <a:r>
                <a:rPr lang="tr-TR" b="1" dirty="0"/>
                <a:t>NLEM AL</a:t>
              </a:r>
            </a:p>
          </p:txBody>
        </p:sp>
        <p:sp>
          <p:nvSpPr>
            <p:cNvPr id="9" name="Curved Down Arrow 8">
              <a:extLst>
                <a:ext uri="{FF2B5EF4-FFF2-40B4-BE49-F238E27FC236}">
                  <a16:creationId xmlns:a16="http://schemas.microsoft.com/office/drawing/2014/main" id="{34E5D6BA-02BE-BA44-A468-F12918874A98}"/>
                </a:ext>
              </a:extLst>
            </p:cNvPr>
            <p:cNvSpPr/>
            <p:nvPr/>
          </p:nvSpPr>
          <p:spPr>
            <a:xfrm rot="2360396">
              <a:off x="4694347" y="3017893"/>
              <a:ext cx="1114425" cy="48101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solidFill>
                  <a:schemeClr val="tx1"/>
                </a:solidFill>
              </a:endParaRPr>
            </a:p>
          </p:txBody>
        </p:sp>
        <p:sp>
          <p:nvSpPr>
            <p:cNvPr id="22" name="Curved Down Arrow 21">
              <a:extLst>
                <a:ext uri="{FF2B5EF4-FFF2-40B4-BE49-F238E27FC236}">
                  <a16:creationId xmlns:a16="http://schemas.microsoft.com/office/drawing/2014/main" id="{DBD1BEA9-CA84-6244-8837-530515F1EEFC}"/>
                </a:ext>
              </a:extLst>
            </p:cNvPr>
            <p:cNvSpPr/>
            <p:nvPr/>
          </p:nvSpPr>
          <p:spPr>
            <a:xfrm rot="8456817">
              <a:off x="4630847" y="5007029"/>
              <a:ext cx="1112837" cy="479425"/>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solidFill>
                  <a:schemeClr val="tx1"/>
                </a:solidFill>
              </a:endParaRPr>
            </a:p>
          </p:txBody>
        </p:sp>
        <p:sp>
          <p:nvSpPr>
            <p:cNvPr id="27" name="Curved Down Arrow 26">
              <a:extLst>
                <a:ext uri="{FF2B5EF4-FFF2-40B4-BE49-F238E27FC236}">
                  <a16:creationId xmlns:a16="http://schemas.microsoft.com/office/drawing/2014/main" id="{8D91E5D5-652F-0F40-A640-8DE5E3F6ECAD}"/>
                </a:ext>
              </a:extLst>
            </p:cNvPr>
            <p:cNvSpPr/>
            <p:nvPr/>
          </p:nvSpPr>
          <p:spPr>
            <a:xfrm rot="13059305">
              <a:off x="2281347" y="4967342"/>
              <a:ext cx="1112837" cy="479425"/>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solidFill>
                  <a:schemeClr val="tx1"/>
                </a:solidFill>
              </a:endParaRPr>
            </a:p>
          </p:txBody>
        </p:sp>
        <p:sp>
          <p:nvSpPr>
            <p:cNvPr id="29" name="Curved Down Arrow 28">
              <a:extLst>
                <a:ext uri="{FF2B5EF4-FFF2-40B4-BE49-F238E27FC236}">
                  <a16:creationId xmlns:a16="http://schemas.microsoft.com/office/drawing/2014/main" id="{61443642-B930-034F-AD74-B2AD9C6587A8}"/>
                </a:ext>
              </a:extLst>
            </p:cNvPr>
            <p:cNvSpPr/>
            <p:nvPr/>
          </p:nvSpPr>
          <p:spPr>
            <a:xfrm rot="19387408">
              <a:off x="2440097" y="2963918"/>
              <a:ext cx="1112837" cy="479425"/>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solidFill>
                  <a:schemeClr val="tx1"/>
                </a:solidFill>
              </a:endParaRPr>
            </a:p>
          </p:txBody>
        </p:sp>
        <p:sp>
          <p:nvSpPr>
            <p:cNvPr id="30" name="Metin Kutusu 1">
              <a:extLst>
                <a:ext uri="{FF2B5EF4-FFF2-40B4-BE49-F238E27FC236}">
                  <a16:creationId xmlns:a16="http://schemas.microsoft.com/office/drawing/2014/main" id="{340CE85C-9694-3E4E-955C-36360C20049E}"/>
                </a:ext>
              </a:extLst>
            </p:cNvPr>
            <p:cNvSpPr txBox="1"/>
            <p:nvPr/>
          </p:nvSpPr>
          <p:spPr>
            <a:xfrm>
              <a:off x="8510697" y="2108255"/>
              <a:ext cx="3182937" cy="304800"/>
            </a:xfrm>
            <a:prstGeom prst="rect">
              <a:avLst/>
            </a:prstGeom>
            <a:solidFill>
              <a:schemeClr val="bg1">
                <a:lumMod val="85000"/>
              </a:schemeClr>
            </a:solidFill>
            <a:ln w="6350">
              <a:solidFill>
                <a:schemeClr val="bg1">
                  <a:lumMod val="50000"/>
                </a:schemeClr>
              </a:solidFill>
            </a:ln>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defRPr/>
              </a:pPr>
              <a:r>
                <a:rPr lang="tr-TR" altLang="tr-TR" sz="1000" dirty="0">
                  <a:solidFill>
                    <a:schemeClr val="bg1"/>
                  </a:solidFill>
                  <a:cs typeface="Times New Roman" pitchFamily="18" charset="0"/>
                </a:rPr>
                <a:t>TYYÇ (Türkiye Yükseköğretim Yeterllilikler Çerçevesi)</a:t>
              </a:r>
            </a:p>
          </p:txBody>
        </p:sp>
        <p:sp>
          <p:nvSpPr>
            <p:cNvPr id="31" name="Metin Kutusu 2">
              <a:extLst>
                <a:ext uri="{FF2B5EF4-FFF2-40B4-BE49-F238E27FC236}">
                  <a16:creationId xmlns:a16="http://schemas.microsoft.com/office/drawing/2014/main" id="{5D7BD1AE-A392-4446-8475-E97BB31265CA}"/>
                </a:ext>
              </a:extLst>
            </p:cNvPr>
            <p:cNvSpPr txBox="1"/>
            <p:nvPr/>
          </p:nvSpPr>
          <p:spPr>
            <a:xfrm>
              <a:off x="8510697" y="2567043"/>
              <a:ext cx="3182937" cy="442912"/>
            </a:xfrm>
            <a:prstGeom prst="rect">
              <a:avLst/>
            </a:prstGeom>
            <a:solidFill>
              <a:schemeClr val="bg1">
                <a:lumMod val="85000"/>
              </a:schemeClr>
            </a:solidFill>
            <a:ln w="6350">
              <a:solidFill>
                <a:schemeClr val="bg1">
                  <a:lumMod val="50000"/>
                </a:schemeClr>
              </a:solidFill>
            </a:ln>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defRPr/>
              </a:pPr>
              <a:r>
                <a:rPr lang="tr-TR" altLang="tr-TR" sz="1000" dirty="0">
                  <a:solidFill>
                    <a:schemeClr val="bg1"/>
                  </a:solidFill>
                  <a:cs typeface="Times New Roman" pitchFamily="18" charset="0"/>
                </a:rPr>
                <a:t>Alan Yeterlilikleri,(varsa), ÇEP (Çekirdek Eğitim Progrsmı (varsa</a:t>
              </a:r>
            </a:p>
          </p:txBody>
        </p:sp>
        <p:sp>
          <p:nvSpPr>
            <p:cNvPr id="32" name="Metin Kutusu 5">
              <a:extLst>
                <a:ext uri="{FF2B5EF4-FFF2-40B4-BE49-F238E27FC236}">
                  <a16:creationId xmlns:a16="http://schemas.microsoft.com/office/drawing/2014/main" id="{9A621539-ED65-104F-8F3C-4E65BB1C4517}"/>
                </a:ext>
              </a:extLst>
            </p:cNvPr>
            <p:cNvSpPr txBox="1"/>
            <p:nvPr/>
          </p:nvSpPr>
          <p:spPr>
            <a:xfrm>
              <a:off x="8510697" y="3151243"/>
              <a:ext cx="3182937" cy="322262"/>
            </a:xfrm>
            <a:prstGeom prst="rect">
              <a:avLst/>
            </a:prstGeom>
            <a:solidFill>
              <a:schemeClr val="bg1">
                <a:lumMod val="85000"/>
              </a:schemeClr>
            </a:solidFill>
            <a:ln w="6350">
              <a:solidFill>
                <a:schemeClr val="bg1">
                  <a:lumMod val="50000"/>
                </a:schemeClr>
              </a:solidFill>
            </a:ln>
          </p:spPr>
          <p:txBody>
            <a:bodyPr anchor="ctr"/>
            <a:lstStyle/>
            <a:p>
              <a:pPr algn="ctr">
                <a:defRPr/>
              </a:pPr>
              <a:r>
                <a:rPr lang="tr-TR" altLang="tr-TR" sz="1050" dirty="0">
                  <a:solidFill>
                    <a:schemeClr val="bg1"/>
                  </a:solidFill>
                  <a:cs typeface="Times New Roman" pitchFamily="18" charset="0"/>
                </a:rPr>
                <a:t>ESOGÜ Eğitim-Öğretim Politikası</a:t>
              </a:r>
              <a:endParaRPr lang="tr-TR" altLang="tr-TR" sz="1400" dirty="0">
                <a:solidFill>
                  <a:schemeClr val="bg1"/>
                </a:solidFill>
                <a:latin typeface="Times New Roman" pitchFamily="18" charset="0"/>
                <a:cs typeface="Times New Roman" pitchFamily="18" charset="0"/>
              </a:endParaRPr>
            </a:p>
          </p:txBody>
        </p:sp>
        <p:sp>
          <p:nvSpPr>
            <p:cNvPr id="12" name="TextBox 11">
              <a:extLst>
                <a:ext uri="{FF2B5EF4-FFF2-40B4-BE49-F238E27FC236}">
                  <a16:creationId xmlns:a16="http://schemas.microsoft.com/office/drawing/2014/main" id="{28FB5298-6086-F54B-A80C-88C3EFA6BFE8}"/>
                </a:ext>
              </a:extLst>
            </p:cNvPr>
            <p:cNvSpPr txBox="1"/>
            <p:nvPr/>
          </p:nvSpPr>
          <p:spPr>
            <a:xfrm>
              <a:off x="6377097" y="2854380"/>
              <a:ext cx="1381125" cy="922338"/>
            </a:xfrm>
            <a:prstGeom prst="rect">
              <a:avLst/>
            </a:prstGeom>
            <a:solidFill>
              <a:schemeClr val="bg1">
                <a:lumMod val="85000"/>
              </a:schemeClr>
            </a:solidFill>
          </p:spPr>
          <p:txBody>
            <a:bodyPr>
              <a:spAutoFit/>
            </a:bodyPr>
            <a:lstStyle/>
            <a:p>
              <a:pPr>
                <a:defRPr/>
              </a:pPr>
              <a:r>
                <a:rPr lang="tr-TR" dirty="0">
                  <a:solidFill>
                    <a:schemeClr val="bg1"/>
                  </a:solidFill>
                </a:rPr>
                <a:t>EĞİTİM PROGRAM TASARIMI</a:t>
              </a:r>
            </a:p>
          </p:txBody>
        </p:sp>
        <p:sp>
          <p:nvSpPr>
            <p:cNvPr id="14" name="Left Arrow 13">
              <a:extLst>
                <a:ext uri="{FF2B5EF4-FFF2-40B4-BE49-F238E27FC236}">
                  <a16:creationId xmlns:a16="http://schemas.microsoft.com/office/drawing/2014/main" id="{064C97F2-15C9-5946-B5A3-F56CDE2C785E}"/>
                </a:ext>
              </a:extLst>
            </p:cNvPr>
            <p:cNvSpPr/>
            <p:nvPr/>
          </p:nvSpPr>
          <p:spPr>
            <a:xfrm>
              <a:off x="7785209" y="3203630"/>
              <a:ext cx="608013" cy="269875"/>
            </a:xfrm>
            <a:prstGeom prst="leftArrow">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3" name="Left Arrow 32">
              <a:extLst>
                <a:ext uri="{FF2B5EF4-FFF2-40B4-BE49-F238E27FC236}">
                  <a16:creationId xmlns:a16="http://schemas.microsoft.com/office/drawing/2014/main" id="{D5316938-A769-5046-AA5C-C061D2F4E947}"/>
                </a:ext>
              </a:extLst>
            </p:cNvPr>
            <p:cNvSpPr/>
            <p:nvPr/>
          </p:nvSpPr>
          <p:spPr>
            <a:xfrm>
              <a:off x="4834047" y="3151243"/>
              <a:ext cx="1503362" cy="268287"/>
            </a:xfrm>
            <a:prstGeom prst="leftArrow">
              <a:avLst/>
            </a:prstGeom>
            <a:solidFill>
              <a:schemeClr val="bg1">
                <a:lumMod val="85000"/>
                <a:alpha val="36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25" name="Metin Kutusu 7">
              <a:extLst>
                <a:ext uri="{FF2B5EF4-FFF2-40B4-BE49-F238E27FC236}">
                  <a16:creationId xmlns:a16="http://schemas.microsoft.com/office/drawing/2014/main" id="{F0D9E9E6-B902-8949-955D-EB1D96594ECD}"/>
                </a:ext>
              </a:extLst>
            </p:cNvPr>
            <p:cNvSpPr txBox="1"/>
            <p:nvPr/>
          </p:nvSpPr>
          <p:spPr>
            <a:xfrm>
              <a:off x="8497997" y="4065642"/>
              <a:ext cx="3233737" cy="450850"/>
            </a:xfrm>
            <a:prstGeom prst="rect">
              <a:avLst/>
            </a:prstGeom>
            <a:solidFill>
              <a:srgbClr val="FFAB51"/>
            </a:solidFill>
            <a:ln w="6350">
              <a:solidFill>
                <a:schemeClr val="bg1">
                  <a:lumMod val="50000"/>
                </a:schemeClr>
              </a:solidFill>
            </a:ln>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defRPr/>
              </a:pPr>
              <a:r>
                <a:rPr lang="tr-TR" altLang="tr-TR" sz="1050" b="1" dirty="0">
                  <a:solidFill>
                    <a:srgbClr val="833C0B"/>
                  </a:solidFill>
                  <a:cs typeface="Times New Roman" pitchFamily="18" charset="0"/>
                </a:rPr>
                <a:t>EĞİTİM VE ÖĞRETİM PROGRAMLARININ UYGULANMASI</a:t>
              </a:r>
              <a:endParaRPr lang="tr-TR" altLang="tr-TR" sz="1400" b="1" dirty="0">
                <a:latin typeface="Times New Roman" pitchFamily="18" charset="0"/>
                <a:cs typeface="Times New Roman" pitchFamily="18" charset="0"/>
              </a:endParaRPr>
            </a:p>
          </p:txBody>
        </p:sp>
        <p:sp>
          <p:nvSpPr>
            <p:cNvPr id="28" name="Left Arrow 27">
              <a:extLst>
                <a:ext uri="{FF2B5EF4-FFF2-40B4-BE49-F238E27FC236}">
                  <a16:creationId xmlns:a16="http://schemas.microsoft.com/office/drawing/2014/main" id="{DD96D7C3-96DC-B543-8078-BB70519B8A47}"/>
                </a:ext>
              </a:extLst>
            </p:cNvPr>
            <p:cNvSpPr/>
            <p:nvPr/>
          </p:nvSpPr>
          <p:spPr>
            <a:xfrm>
              <a:off x="6140559" y="4162479"/>
              <a:ext cx="2276475" cy="269875"/>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26" name="Metin Kutusu 5">
              <a:extLst>
                <a:ext uri="{FF2B5EF4-FFF2-40B4-BE49-F238E27FC236}">
                  <a16:creationId xmlns:a16="http://schemas.microsoft.com/office/drawing/2014/main" id="{8E96BFD9-0A00-9449-B0BA-86BA042E8A98}"/>
                </a:ext>
              </a:extLst>
            </p:cNvPr>
            <p:cNvSpPr txBox="1"/>
            <p:nvPr/>
          </p:nvSpPr>
          <p:spPr>
            <a:xfrm>
              <a:off x="8510697" y="3597330"/>
              <a:ext cx="3246437" cy="374650"/>
            </a:xfrm>
            <a:prstGeom prst="rect">
              <a:avLst/>
            </a:prstGeom>
            <a:solidFill>
              <a:schemeClr val="bg1">
                <a:lumMod val="85000"/>
              </a:schemeClr>
            </a:solidFill>
            <a:ln w="6350">
              <a:solidFill>
                <a:schemeClr val="bg1">
                  <a:lumMod val="50000"/>
                </a:schemeClr>
              </a:solidFill>
            </a:ln>
          </p:spPr>
          <p:txBody>
            <a:bodyPr anchor="ctr"/>
            <a:lstStyle/>
            <a:p>
              <a:pPr algn="ctr">
                <a:defRPr/>
              </a:pPr>
              <a:r>
                <a:rPr lang="tr-TR" altLang="tr-TR" sz="1050" dirty="0">
                  <a:solidFill>
                    <a:schemeClr val="bg1"/>
                  </a:solidFill>
                  <a:latin typeface="+mn-lt"/>
                  <a:cs typeface="Times New Roman" pitchFamily="18" charset="0"/>
                </a:rPr>
                <a:t>PROGRAM ÇIKTILARI</a:t>
              </a:r>
            </a:p>
          </p:txBody>
        </p:sp>
      </p:grpSp>
      <p:sp>
        <p:nvSpPr>
          <p:cNvPr id="49157" name="TextBox 5">
            <a:extLst>
              <a:ext uri="{FF2B5EF4-FFF2-40B4-BE49-F238E27FC236}">
                <a16:creationId xmlns:a16="http://schemas.microsoft.com/office/drawing/2014/main" id="{7FF60810-37CD-A345-8653-2A2C8CDEB943}"/>
              </a:ext>
            </a:extLst>
          </p:cNvPr>
          <p:cNvSpPr txBox="1">
            <a:spLocks noChangeArrowheads="1"/>
          </p:cNvSpPr>
          <p:nvPr/>
        </p:nvSpPr>
        <p:spPr bwMode="auto">
          <a:xfrm>
            <a:off x="303213" y="242888"/>
            <a:ext cx="10633075"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 typeface="Arial" panose="020B0604020202020204" pitchFamily="34" charset="0"/>
              <a:buNone/>
            </a:pPr>
            <a:r>
              <a:rPr lang="tr-TR" altLang="tr-TR" sz="3200" b="1" dirty="0">
                <a:solidFill>
                  <a:srgbClr val="00B0F0"/>
                </a:solidFill>
              </a:rPr>
              <a:t>PUKÖ Çevrimi</a:t>
            </a:r>
          </a:p>
          <a:p>
            <a:pPr eaLnBrk="1" hangingPunct="1">
              <a:lnSpc>
                <a:spcPct val="100000"/>
              </a:lnSpc>
              <a:spcBef>
                <a:spcPct val="0"/>
              </a:spcBef>
              <a:buFont typeface="Arial" panose="020B0604020202020204" pitchFamily="34" charset="0"/>
              <a:buNone/>
            </a:pPr>
            <a:r>
              <a:rPr lang="tr-TR" altLang="tr-TR" sz="2400" b="1" dirty="0">
                <a:solidFill>
                  <a:srgbClr val="00B0F0"/>
                </a:solidFill>
              </a:rPr>
              <a:t>(Alt Ölçüt: </a:t>
            </a:r>
            <a:r>
              <a:rPr lang="tr-TR" sz="2400" b="1" dirty="0">
                <a:solidFill>
                  <a:srgbClr val="00B0F0"/>
                </a:solidFill>
              </a:rPr>
              <a:t>Program amaçları, çıktıları ve programın TYYÇ uyumu</a:t>
            </a:r>
            <a:r>
              <a:rPr lang="tr-TR" altLang="tr-TR" sz="2400" b="1" dirty="0">
                <a:solidFill>
                  <a:srgbClr val="00B0F0"/>
                </a:solidFill>
              </a:rPr>
              <a:t>)</a:t>
            </a:r>
            <a:endParaRPr lang="en-US" altLang="tr-TR" sz="2400" b="1" dirty="0">
              <a:solidFill>
                <a:srgbClr val="00B0F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Hexagon 4">
            <a:extLst>
              <a:ext uri="{FF2B5EF4-FFF2-40B4-BE49-F238E27FC236}">
                <a16:creationId xmlns:a16="http://schemas.microsoft.com/office/drawing/2014/main" id="{BC4F1CA5-EEEC-AE4A-8B79-F556B10B3D59}"/>
              </a:ext>
            </a:extLst>
          </p:cNvPr>
          <p:cNvSpPr/>
          <p:nvPr/>
        </p:nvSpPr>
        <p:spPr>
          <a:xfrm>
            <a:off x="2997200" y="2155825"/>
            <a:ext cx="1371600" cy="1008063"/>
          </a:xfrm>
          <a:prstGeom prst="hexagon">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2400" b="1" dirty="0"/>
              <a:t>P</a:t>
            </a:r>
            <a:r>
              <a:rPr lang="tr-TR" b="1" dirty="0"/>
              <a:t>LANLA</a:t>
            </a:r>
          </a:p>
        </p:txBody>
      </p:sp>
      <p:sp>
        <p:nvSpPr>
          <p:cNvPr id="18" name="Hexagon 17">
            <a:extLst>
              <a:ext uri="{FF2B5EF4-FFF2-40B4-BE49-F238E27FC236}">
                <a16:creationId xmlns:a16="http://schemas.microsoft.com/office/drawing/2014/main" id="{4BCD1C0D-AC56-1640-8CA0-9CE14FA821FC}"/>
              </a:ext>
            </a:extLst>
          </p:cNvPr>
          <p:cNvSpPr/>
          <p:nvPr/>
        </p:nvSpPr>
        <p:spPr>
          <a:xfrm>
            <a:off x="4275138" y="3041650"/>
            <a:ext cx="1465262" cy="1044575"/>
          </a:xfrm>
          <a:prstGeom prst="hexagon">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2000" b="1" dirty="0"/>
              <a:t>U</a:t>
            </a:r>
            <a:r>
              <a:rPr lang="tr-TR" b="1" dirty="0"/>
              <a:t>YGULA</a:t>
            </a:r>
          </a:p>
        </p:txBody>
      </p:sp>
      <p:sp>
        <p:nvSpPr>
          <p:cNvPr id="19" name="Hexagon 18">
            <a:extLst>
              <a:ext uri="{FF2B5EF4-FFF2-40B4-BE49-F238E27FC236}">
                <a16:creationId xmlns:a16="http://schemas.microsoft.com/office/drawing/2014/main" id="{46BC2CA6-158E-A841-B463-BB41E10EC015}"/>
              </a:ext>
            </a:extLst>
          </p:cNvPr>
          <p:cNvSpPr/>
          <p:nvPr/>
        </p:nvSpPr>
        <p:spPr>
          <a:xfrm>
            <a:off x="2903538" y="3843338"/>
            <a:ext cx="1589087" cy="1095375"/>
          </a:xfrm>
          <a:prstGeom prst="hexago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2000" b="1" dirty="0">
                <a:solidFill>
                  <a:schemeClr val="bg1"/>
                </a:solidFill>
              </a:rPr>
              <a:t>K</a:t>
            </a:r>
            <a:r>
              <a:rPr lang="tr-TR" b="1" dirty="0">
                <a:solidFill>
                  <a:schemeClr val="bg1"/>
                </a:solidFill>
              </a:rPr>
              <a:t>ONTROL ET</a:t>
            </a:r>
          </a:p>
        </p:txBody>
      </p:sp>
      <p:sp>
        <p:nvSpPr>
          <p:cNvPr id="20" name="Hexagon 19">
            <a:extLst>
              <a:ext uri="{FF2B5EF4-FFF2-40B4-BE49-F238E27FC236}">
                <a16:creationId xmlns:a16="http://schemas.microsoft.com/office/drawing/2014/main" id="{39020F32-4E03-0B47-B01D-6EDB035580FA}"/>
              </a:ext>
            </a:extLst>
          </p:cNvPr>
          <p:cNvSpPr/>
          <p:nvPr/>
        </p:nvSpPr>
        <p:spPr>
          <a:xfrm>
            <a:off x="1652588" y="3041650"/>
            <a:ext cx="1371600" cy="1009650"/>
          </a:xfrm>
          <a:prstGeom prst="hexagon">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2400" b="1" dirty="0"/>
              <a:t>Ö</a:t>
            </a:r>
            <a:r>
              <a:rPr lang="tr-TR" b="1" dirty="0"/>
              <a:t>NLEM AL</a:t>
            </a:r>
          </a:p>
        </p:txBody>
      </p:sp>
      <p:sp>
        <p:nvSpPr>
          <p:cNvPr id="9" name="Curved Down Arrow 8">
            <a:extLst>
              <a:ext uri="{FF2B5EF4-FFF2-40B4-BE49-F238E27FC236}">
                <a16:creationId xmlns:a16="http://schemas.microsoft.com/office/drawing/2014/main" id="{50351555-E1E4-D34A-AC91-FD14B7775127}"/>
              </a:ext>
            </a:extLst>
          </p:cNvPr>
          <p:cNvSpPr/>
          <p:nvPr/>
        </p:nvSpPr>
        <p:spPr>
          <a:xfrm rot="2360396">
            <a:off x="4294188" y="2347913"/>
            <a:ext cx="1114425" cy="48101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solidFill>
                <a:schemeClr val="tx1"/>
              </a:solidFill>
            </a:endParaRPr>
          </a:p>
        </p:txBody>
      </p:sp>
      <p:sp>
        <p:nvSpPr>
          <p:cNvPr id="22" name="Curved Down Arrow 21">
            <a:extLst>
              <a:ext uri="{FF2B5EF4-FFF2-40B4-BE49-F238E27FC236}">
                <a16:creationId xmlns:a16="http://schemas.microsoft.com/office/drawing/2014/main" id="{05B73A83-6F9B-6F4A-8DE1-23F55FC9B61F}"/>
              </a:ext>
            </a:extLst>
          </p:cNvPr>
          <p:cNvSpPr/>
          <p:nvPr/>
        </p:nvSpPr>
        <p:spPr>
          <a:xfrm rot="8456817">
            <a:off x="4230688" y="4337050"/>
            <a:ext cx="1112837" cy="479425"/>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solidFill>
                <a:schemeClr val="tx1"/>
              </a:solidFill>
            </a:endParaRPr>
          </a:p>
        </p:txBody>
      </p:sp>
      <p:sp>
        <p:nvSpPr>
          <p:cNvPr id="27" name="Curved Down Arrow 26">
            <a:extLst>
              <a:ext uri="{FF2B5EF4-FFF2-40B4-BE49-F238E27FC236}">
                <a16:creationId xmlns:a16="http://schemas.microsoft.com/office/drawing/2014/main" id="{C10E5591-2B70-8748-AEE9-E9A80F1F8D33}"/>
              </a:ext>
            </a:extLst>
          </p:cNvPr>
          <p:cNvSpPr/>
          <p:nvPr/>
        </p:nvSpPr>
        <p:spPr>
          <a:xfrm rot="13059305">
            <a:off x="1881188" y="4297363"/>
            <a:ext cx="1112837" cy="479425"/>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solidFill>
                <a:schemeClr val="tx1"/>
              </a:solidFill>
            </a:endParaRPr>
          </a:p>
        </p:txBody>
      </p:sp>
      <p:sp>
        <p:nvSpPr>
          <p:cNvPr id="29" name="Curved Down Arrow 28">
            <a:extLst>
              <a:ext uri="{FF2B5EF4-FFF2-40B4-BE49-F238E27FC236}">
                <a16:creationId xmlns:a16="http://schemas.microsoft.com/office/drawing/2014/main" id="{AC223D56-39C4-B540-81A6-33BC51E1BF39}"/>
              </a:ext>
            </a:extLst>
          </p:cNvPr>
          <p:cNvSpPr/>
          <p:nvPr/>
        </p:nvSpPr>
        <p:spPr>
          <a:xfrm rot="19387408">
            <a:off x="2039938" y="2293938"/>
            <a:ext cx="1112837" cy="479425"/>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solidFill>
                <a:schemeClr val="tx1"/>
              </a:solidFill>
            </a:endParaRPr>
          </a:p>
        </p:txBody>
      </p:sp>
      <p:sp>
        <p:nvSpPr>
          <p:cNvPr id="12" name="TextBox 11">
            <a:extLst>
              <a:ext uri="{FF2B5EF4-FFF2-40B4-BE49-F238E27FC236}">
                <a16:creationId xmlns:a16="http://schemas.microsoft.com/office/drawing/2014/main" id="{036D6925-7C03-8947-AE32-EB982032EF08}"/>
              </a:ext>
            </a:extLst>
          </p:cNvPr>
          <p:cNvSpPr txBox="1"/>
          <p:nvPr/>
        </p:nvSpPr>
        <p:spPr>
          <a:xfrm>
            <a:off x="5976938" y="2184400"/>
            <a:ext cx="1381125" cy="922338"/>
          </a:xfrm>
          <a:prstGeom prst="rect">
            <a:avLst/>
          </a:prstGeom>
          <a:solidFill>
            <a:schemeClr val="bg1">
              <a:lumMod val="85000"/>
            </a:schemeClr>
          </a:solidFill>
        </p:spPr>
        <p:txBody>
          <a:bodyPr>
            <a:spAutoFit/>
          </a:bodyPr>
          <a:lstStyle/>
          <a:p>
            <a:pPr>
              <a:defRPr/>
            </a:pPr>
            <a:r>
              <a:rPr lang="tr-TR" dirty="0">
                <a:solidFill>
                  <a:schemeClr val="bg1"/>
                </a:solidFill>
              </a:rPr>
              <a:t>EĞİTİM PROGRAM TASARIMI</a:t>
            </a:r>
          </a:p>
        </p:txBody>
      </p:sp>
      <p:sp>
        <p:nvSpPr>
          <p:cNvPr id="14" name="Left Arrow 13">
            <a:extLst>
              <a:ext uri="{FF2B5EF4-FFF2-40B4-BE49-F238E27FC236}">
                <a16:creationId xmlns:a16="http://schemas.microsoft.com/office/drawing/2014/main" id="{DCB1DB64-3622-1E49-93B0-7F7E6D8E1B18}"/>
              </a:ext>
            </a:extLst>
          </p:cNvPr>
          <p:cNvSpPr/>
          <p:nvPr/>
        </p:nvSpPr>
        <p:spPr>
          <a:xfrm>
            <a:off x="7385050" y="2533650"/>
            <a:ext cx="608013" cy="269875"/>
          </a:xfrm>
          <a:prstGeom prst="leftArrow">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3" name="Left Arrow 32">
            <a:extLst>
              <a:ext uri="{FF2B5EF4-FFF2-40B4-BE49-F238E27FC236}">
                <a16:creationId xmlns:a16="http://schemas.microsoft.com/office/drawing/2014/main" id="{2A9C5B9C-317B-D044-A4D0-B37FA26F545F}"/>
              </a:ext>
            </a:extLst>
          </p:cNvPr>
          <p:cNvSpPr/>
          <p:nvPr/>
        </p:nvSpPr>
        <p:spPr>
          <a:xfrm>
            <a:off x="4433888" y="2481263"/>
            <a:ext cx="1503362" cy="268287"/>
          </a:xfrm>
          <a:prstGeom prst="leftArrow">
            <a:avLst/>
          </a:prstGeom>
          <a:solidFill>
            <a:schemeClr val="bg1">
              <a:lumMod val="85000"/>
              <a:alpha val="36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25" name="Metin Kutusu 7">
            <a:extLst>
              <a:ext uri="{FF2B5EF4-FFF2-40B4-BE49-F238E27FC236}">
                <a16:creationId xmlns:a16="http://schemas.microsoft.com/office/drawing/2014/main" id="{625D0802-398C-AF43-8107-EE1004036391}"/>
              </a:ext>
            </a:extLst>
          </p:cNvPr>
          <p:cNvSpPr txBox="1"/>
          <p:nvPr/>
        </p:nvSpPr>
        <p:spPr>
          <a:xfrm>
            <a:off x="8097838" y="3435350"/>
            <a:ext cx="3233737" cy="411163"/>
          </a:xfrm>
          <a:prstGeom prst="rect">
            <a:avLst/>
          </a:prstGeom>
          <a:solidFill>
            <a:schemeClr val="bg1">
              <a:lumMod val="85000"/>
            </a:schemeClr>
          </a:solidFill>
          <a:ln w="6350">
            <a:solidFill>
              <a:schemeClr val="bg1">
                <a:lumMod val="50000"/>
              </a:schemeClr>
            </a:solidFill>
          </a:ln>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defRPr/>
            </a:pPr>
            <a:r>
              <a:rPr lang="tr-TR" altLang="tr-TR" sz="1000" b="1" dirty="0">
                <a:solidFill>
                  <a:schemeClr val="bg1"/>
                </a:solidFill>
                <a:cs typeface="Times New Roman" pitchFamily="18" charset="0"/>
              </a:rPr>
              <a:t>EĞİTİM VE ÖĞRETİM PROGRAMLARININ UYGULANMASI</a:t>
            </a:r>
            <a:endParaRPr lang="tr-TR" altLang="tr-TR" sz="1200" dirty="0">
              <a:solidFill>
                <a:schemeClr val="bg1"/>
              </a:solidFill>
              <a:latin typeface="Times New Roman" pitchFamily="18" charset="0"/>
              <a:cs typeface="Times New Roman" pitchFamily="18" charset="0"/>
            </a:endParaRPr>
          </a:p>
        </p:txBody>
      </p:sp>
      <p:sp>
        <p:nvSpPr>
          <p:cNvPr id="28" name="Left Arrow 27">
            <a:extLst>
              <a:ext uri="{FF2B5EF4-FFF2-40B4-BE49-F238E27FC236}">
                <a16:creationId xmlns:a16="http://schemas.microsoft.com/office/drawing/2014/main" id="{4EDA67DD-165D-3744-9C21-9FA831DFB9CE}"/>
              </a:ext>
            </a:extLst>
          </p:cNvPr>
          <p:cNvSpPr/>
          <p:nvPr/>
        </p:nvSpPr>
        <p:spPr>
          <a:xfrm>
            <a:off x="5740400" y="3492500"/>
            <a:ext cx="2276475" cy="269875"/>
          </a:xfrm>
          <a:prstGeom prst="leftArrow">
            <a:avLst/>
          </a:prstGeom>
          <a:solidFill>
            <a:schemeClr val="bg2">
              <a:lumMod val="90000"/>
              <a:alpha val="24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26" name="Metin Kutusu 8">
            <a:extLst>
              <a:ext uri="{FF2B5EF4-FFF2-40B4-BE49-F238E27FC236}">
                <a16:creationId xmlns:a16="http://schemas.microsoft.com/office/drawing/2014/main" id="{72E5EACF-CCEE-E240-AC07-2ED4B058F1E8}"/>
              </a:ext>
            </a:extLst>
          </p:cNvPr>
          <p:cNvSpPr txBox="1"/>
          <p:nvPr/>
        </p:nvSpPr>
        <p:spPr>
          <a:xfrm>
            <a:off x="6259513" y="4070350"/>
            <a:ext cx="4164012" cy="355600"/>
          </a:xfrm>
          <a:prstGeom prst="rect">
            <a:avLst/>
          </a:prstGeom>
          <a:solidFill>
            <a:srgbClr val="FFAB51"/>
          </a:solidFill>
          <a:ln w="6350">
            <a:solidFill>
              <a:schemeClr val="bg1">
                <a:lumMod val="50000"/>
              </a:schemeClr>
            </a:solidFill>
          </a:ln>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defRPr/>
            </a:pPr>
            <a:r>
              <a:rPr lang="tr-TR" altLang="tr-TR" sz="1100" dirty="0">
                <a:cs typeface="Times New Roman" pitchFamily="18" charset="0"/>
              </a:rPr>
              <a:t>PROGRAM  ÇIKTILARININ VE DERS ÖĞRENME ÇIKTILARININ  İZLENMESİ</a:t>
            </a:r>
          </a:p>
        </p:txBody>
      </p:sp>
      <p:sp>
        <p:nvSpPr>
          <p:cNvPr id="34" name="Metin Kutusu 9">
            <a:extLst>
              <a:ext uri="{FF2B5EF4-FFF2-40B4-BE49-F238E27FC236}">
                <a16:creationId xmlns:a16="http://schemas.microsoft.com/office/drawing/2014/main" id="{BE7EB03C-A51C-3D43-803B-7BFC88A67E5C}"/>
              </a:ext>
            </a:extLst>
          </p:cNvPr>
          <p:cNvSpPr txBox="1"/>
          <p:nvPr/>
        </p:nvSpPr>
        <p:spPr>
          <a:xfrm>
            <a:off x="6259513" y="4483100"/>
            <a:ext cx="4164012" cy="412750"/>
          </a:xfrm>
          <a:prstGeom prst="rect">
            <a:avLst/>
          </a:prstGeom>
          <a:solidFill>
            <a:srgbClr val="FFAB51"/>
          </a:solidFill>
          <a:ln w="6350">
            <a:solidFill>
              <a:schemeClr val="bg1">
                <a:lumMod val="50000"/>
              </a:schemeClr>
            </a:solidFill>
          </a:ln>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defRPr/>
            </a:pPr>
            <a:r>
              <a:rPr lang="tr-TR" altLang="tr-TR" sz="1100">
                <a:cs typeface="Times New Roman" pitchFamily="18" charset="0"/>
              </a:rPr>
              <a:t>PROGRAMLARA İLİŞKİN DEĞERLENDİRME RAPORU HAZIRLANMASI</a:t>
            </a:r>
          </a:p>
        </p:txBody>
      </p:sp>
      <p:sp>
        <p:nvSpPr>
          <p:cNvPr id="35" name="Metin Kutusu 18">
            <a:extLst>
              <a:ext uri="{FF2B5EF4-FFF2-40B4-BE49-F238E27FC236}">
                <a16:creationId xmlns:a16="http://schemas.microsoft.com/office/drawing/2014/main" id="{4AFBC231-41A7-024C-BDE6-468645749FD2}"/>
              </a:ext>
            </a:extLst>
          </p:cNvPr>
          <p:cNvSpPr txBox="1"/>
          <p:nvPr/>
        </p:nvSpPr>
        <p:spPr>
          <a:xfrm>
            <a:off x="6259513" y="4943475"/>
            <a:ext cx="4164012" cy="349250"/>
          </a:xfrm>
          <a:prstGeom prst="rect">
            <a:avLst/>
          </a:prstGeom>
          <a:solidFill>
            <a:srgbClr val="FFAB51"/>
          </a:solidFill>
          <a:ln w="6350">
            <a:solidFill>
              <a:schemeClr val="bg1">
                <a:lumMod val="50000"/>
              </a:schemeClr>
            </a:solidFill>
          </a:ln>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defRPr/>
            </a:pPr>
            <a:r>
              <a:rPr lang="tr-TR" altLang="tr-TR" sz="1100" dirty="0">
                <a:cs typeface="Times New Roman" pitchFamily="18" charset="0"/>
              </a:rPr>
              <a:t>PROGRAMI YÜRÜTEN BİRİMLERİN  KURUL VE KOMİSYONLARINDA  PAYDAŞ KATILIMIYLA DEĞERLENDİRME</a:t>
            </a:r>
          </a:p>
        </p:txBody>
      </p:sp>
      <p:sp>
        <p:nvSpPr>
          <p:cNvPr id="36" name="Left Arrow 35">
            <a:extLst>
              <a:ext uri="{FF2B5EF4-FFF2-40B4-BE49-F238E27FC236}">
                <a16:creationId xmlns:a16="http://schemas.microsoft.com/office/drawing/2014/main" id="{650B10CA-873D-8040-AC59-B4D57D9488DD}"/>
              </a:ext>
            </a:extLst>
          </p:cNvPr>
          <p:cNvSpPr/>
          <p:nvPr/>
        </p:nvSpPr>
        <p:spPr>
          <a:xfrm>
            <a:off x="4395788" y="4391025"/>
            <a:ext cx="1771650" cy="23495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51225" name="TextBox 5">
            <a:extLst>
              <a:ext uri="{FF2B5EF4-FFF2-40B4-BE49-F238E27FC236}">
                <a16:creationId xmlns:a16="http://schemas.microsoft.com/office/drawing/2014/main" id="{7EACDCC5-91B4-9341-9435-1C6573413663}"/>
              </a:ext>
            </a:extLst>
          </p:cNvPr>
          <p:cNvSpPr txBox="1">
            <a:spLocks noChangeArrowheads="1"/>
          </p:cNvSpPr>
          <p:nvPr/>
        </p:nvSpPr>
        <p:spPr bwMode="auto">
          <a:xfrm>
            <a:off x="303213" y="242888"/>
            <a:ext cx="10633075"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 typeface="Arial" panose="020B0604020202020204" pitchFamily="34" charset="0"/>
              <a:buNone/>
            </a:pPr>
            <a:r>
              <a:rPr lang="tr-TR" altLang="tr-TR" sz="3200" b="1" dirty="0">
                <a:solidFill>
                  <a:srgbClr val="00B0F0"/>
                </a:solidFill>
              </a:rPr>
              <a:t>PUKÖ Çevrimi</a:t>
            </a:r>
          </a:p>
          <a:p>
            <a:pPr eaLnBrk="1" hangingPunct="1">
              <a:lnSpc>
                <a:spcPct val="100000"/>
              </a:lnSpc>
              <a:spcBef>
                <a:spcPct val="0"/>
              </a:spcBef>
              <a:buFont typeface="Arial" panose="020B0604020202020204" pitchFamily="34" charset="0"/>
              <a:buNone/>
            </a:pPr>
            <a:r>
              <a:rPr lang="tr-TR" altLang="tr-TR" sz="2400" b="1" dirty="0">
                <a:solidFill>
                  <a:srgbClr val="00B0F0"/>
                </a:solidFill>
              </a:rPr>
              <a:t>(Alt Ölçüt: </a:t>
            </a:r>
            <a:r>
              <a:rPr lang="tr-TR" sz="2400" b="1" dirty="0">
                <a:solidFill>
                  <a:srgbClr val="00B0F0"/>
                </a:solidFill>
              </a:rPr>
              <a:t>Program amaçları, çıktıları ve programın TYYÇ uyumu</a:t>
            </a:r>
            <a:r>
              <a:rPr lang="tr-TR" altLang="tr-TR" sz="2400" b="1" dirty="0">
                <a:solidFill>
                  <a:srgbClr val="00B0F0"/>
                </a:solidFill>
              </a:rPr>
              <a:t>)</a:t>
            </a:r>
            <a:endParaRPr lang="en-US" altLang="tr-TR" sz="2400" b="1" dirty="0">
              <a:solidFill>
                <a:srgbClr val="00B0F0"/>
              </a:solidFill>
            </a:endParaRPr>
          </a:p>
        </p:txBody>
      </p:sp>
      <p:sp>
        <p:nvSpPr>
          <p:cNvPr id="3" name="Metin Kutusu 1">
            <a:extLst>
              <a:ext uri="{FF2B5EF4-FFF2-40B4-BE49-F238E27FC236}">
                <a16:creationId xmlns:a16="http://schemas.microsoft.com/office/drawing/2014/main" id="{A41C2FD2-BB3C-4C0E-A80F-494FEC54AD50}"/>
              </a:ext>
            </a:extLst>
          </p:cNvPr>
          <p:cNvSpPr txBox="1"/>
          <p:nvPr/>
        </p:nvSpPr>
        <p:spPr bwMode="auto">
          <a:xfrm>
            <a:off x="8101013" y="1744383"/>
            <a:ext cx="3182937" cy="304800"/>
          </a:xfrm>
          <a:prstGeom prst="rect">
            <a:avLst/>
          </a:prstGeom>
          <a:solidFill>
            <a:schemeClr val="bg1">
              <a:lumMod val="85000"/>
            </a:schemeClr>
          </a:solidFill>
          <a:ln w="6350">
            <a:solidFill>
              <a:schemeClr val="bg1">
                <a:lumMod val="50000"/>
              </a:schemeClr>
            </a:solidFill>
          </a:ln>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defRPr/>
            </a:pPr>
            <a:r>
              <a:rPr lang="tr-TR" altLang="tr-TR" sz="1000" dirty="0">
                <a:solidFill>
                  <a:schemeClr val="bg1"/>
                </a:solidFill>
                <a:cs typeface="Times New Roman" pitchFamily="18" charset="0"/>
              </a:rPr>
              <a:t>TYYÇ (Türkiye Yükseköğretim Yeterllilikler Çerçevesi)</a:t>
            </a:r>
          </a:p>
        </p:txBody>
      </p:sp>
      <p:sp>
        <p:nvSpPr>
          <p:cNvPr id="4" name="Metin Kutusu 2">
            <a:extLst>
              <a:ext uri="{FF2B5EF4-FFF2-40B4-BE49-F238E27FC236}">
                <a16:creationId xmlns:a16="http://schemas.microsoft.com/office/drawing/2014/main" id="{6F1A3F5B-389C-4CF3-8A12-A77555C67DA9}"/>
              </a:ext>
            </a:extLst>
          </p:cNvPr>
          <p:cNvSpPr txBox="1"/>
          <p:nvPr/>
        </p:nvSpPr>
        <p:spPr bwMode="auto">
          <a:xfrm>
            <a:off x="8101013" y="2114615"/>
            <a:ext cx="3182937" cy="442912"/>
          </a:xfrm>
          <a:prstGeom prst="rect">
            <a:avLst/>
          </a:prstGeom>
          <a:solidFill>
            <a:schemeClr val="bg1">
              <a:lumMod val="85000"/>
            </a:schemeClr>
          </a:solidFill>
          <a:ln w="6350">
            <a:solidFill>
              <a:schemeClr val="bg1">
                <a:lumMod val="50000"/>
              </a:schemeClr>
            </a:solidFill>
          </a:ln>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defRPr/>
            </a:pPr>
            <a:r>
              <a:rPr lang="tr-TR" altLang="tr-TR" sz="1000" dirty="0">
                <a:solidFill>
                  <a:schemeClr val="bg1"/>
                </a:solidFill>
                <a:cs typeface="Times New Roman" pitchFamily="18" charset="0"/>
              </a:rPr>
              <a:t>Alan Yeterlilikleri,(varsa), ÇEP (Çekirdek Eğitim Progrsmı (varsa</a:t>
            </a:r>
          </a:p>
        </p:txBody>
      </p:sp>
      <p:sp>
        <p:nvSpPr>
          <p:cNvPr id="7" name="Metin Kutusu 5">
            <a:extLst>
              <a:ext uri="{FF2B5EF4-FFF2-40B4-BE49-F238E27FC236}">
                <a16:creationId xmlns:a16="http://schemas.microsoft.com/office/drawing/2014/main" id="{65CF6CBC-DD1C-45C1-A80D-C4D22BA722F0}"/>
              </a:ext>
            </a:extLst>
          </p:cNvPr>
          <p:cNvSpPr txBox="1"/>
          <p:nvPr/>
        </p:nvSpPr>
        <p:spPr bwMode="auto">
          <a:xfrm>
            <a:off x="8097838" y="2639733"/>
            <a:ext cx="3246437" cy="374650"/>
          </a:xfrm>
          <a:prstGeom prst="rect">
            <a:avLst/>
          </a:prstGeom>
          <a:solidFill>
            <a:schemeClr val="bg1">
              <a:lumMod val="85000"/>
            </a:schemeClr>
          </a:solidFill>
          <a:ln w="6350">
            <a:solidFill>
              <a:schemeClr val="bg1">
                <a:lumMod val="50000"/>
              </a:schemeClr>
            </a:solidFill>
          </a:ln>
        </p:spPr>
        <p:txBody>
          <a:bodyPr anchor="ctr"/>
          <a:lstStyle/>
          <a:p>
            <a:pPr algn="ctr">
              <a:defRPr/>
            </a:pPr>
            <a:r>
              <a:rPr lang="tr-TR" altLang="tr-TR" sz="1050" dirty="0">
                <a:solidFill>
                  <a:schemeClr val="bg1"/>
                </a:solidFill>
                <a:latin typeface="+mn-lt"/>
                <a:cs typeface="Times New Roman" pitchFamily="18" charset="0"/>
              </a:rPr>
              <a:t>PROGRAM ÇIKTILARI</a:t>
            </a:r>
          </a:p>
        </p:txBody>
      </p:sp>
      <p:sp>
        <p:nvSpPr>
          <p:cNvPr id="31" name="Metin Kutusu 18">
            <a:extLst>
              <a:ext uri="{FF2B5EF4-FFF2-40B4-BE49-F238E27FC236}">
                <a16:creationId xmlns:a16="http://schemas.microsoft.com/office/drawing/2014/main" id="{2EE215C9-8774-4B2D-B088-10354EE97146}"/>
              </a:ext>
            </a:extLst>
          </p:cNvPr>
          <p:cNvSpPr txBox="1"/>
          <p:nvPr/>
        </p:nvSpPr>
        <p:spPr>
          <a:xfrm>
            <a:off x="6259513" y="5402263"/>
            <a:ext cx="4164012" cy="349250"/>
          </a:xfrm>
          <a:prstGeom prst="rect">
            <a:avLst/>
          </a:prstGeom>
          <a:solidFill>
            <a:srgbClr val="FFAB51"/>
          </a:solidFill>
          <a:ln w="6350">
            <a:solidFill>
              <a:schemeClr val="bg1">
                <a:lumMod val="50000"/>
              </a:schemeClr>
            </a:solidFill>
          </a:ln>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defRPr/>
            </a:pPr>
            <a:r>
              <a:rPr lang="tr-TR" altLang="tr-TR" sz="1100" dirty="0">
                <a:cs typeface="Times New Roman" pitchFamily="18" charset="0"/>
              </a:rPr>
              <a:t>GEREKİYORSA DEĞİŞİKLİKLERİN EĞİTİM KOMİSYONUNDA, KALİTE KOMİSYONUNDA VE SENATO’DA GÜNDEME ALINMASI</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Hexagon 4">
            <a:extLst>
              <a:ext uri="{FF2B5EF4-FFF2-40B4-BE49-F238E27FC236}">
                <a16:creationId xmlns:a16="http://schemas.microsoft.com/office/drawing/2014/main" id="{1865BF00-176B-8B42-AE23-45E41F222388}"/>
              </a:ext>
            </a:extLst>
          </p:cNvPr>
          <p:cNvSpPr/>
          <p:nvPr/>
        </p:nvSpPr>
        <p:spPr>
          <a:xfrm>
            <a:off x="3686175" y="1922463"/>
            <a:ext cx="1371600" cy="1008062"/>
          </a:xfrm>
          <a:prstGeom prst="hexagon">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2400" b="1" dirty="0"/>
              <a:t>P</a:t>
            </a:r>
            <a:r>
              <a:rPr lang="tr-TR" b="1" dirty="0"/>
              <a:t>LANLA</a:t>
            </a:r>
          </a:p>
        </p:txBody>
      </p:sp>
      <p:sp>
        <p:nvSpPr>
          <p:cNvPr id="18" name="Hexagon 17">
            <a:extLst>
              <a:ext uri="{FF2B5EF4-FFF2-40B4-BE49-F238E27FC236}">
                <a16:creationId xmlns:a16="http://schemas.microsoft.com/office/drawing/2014/main" id="{FF1CE36D-9B21-2446-8C20-DD5C9D8BFE1E}"/>
              </a:ext>
            </a:extLst>
          </p:cNvPr>
          <p:cNvSpPr/>
          <p:nvPr/>
        </p:nvSpPr>
        <p:spPr>
          <a:xfrm>
            <a:off x="4964113" y="2808288"/>
            <a:ext cx="1465262" cy="1036637"/>
          </a:xfrm>
          <a:prstGeom prst="hexagon">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2000" b="1" dirty="0"/>
              <a:t>U</a:t>
            </a:r>
            <a:r>
              <a:rPr lang="tr-TR" b="1" dirty="0"/>
              <a:t>YGULA</a:t>
            </a:r>
          </a:p>
        </p:txBody>
      </p:sp>
      <p:sp>
        <p:nvSpPr>
          <p:cNvPr id="19" name="Hexagon 18">
            <a:extLst>
              <a:ext uri="{FF2B5EF4-FFF2-40B4-BE49-F238E27FC236}">
                <a16:creationId xmlns:a16="http://schemas.microsoft.com/office/drawing/2014/main" id="{C85D5D95-72DA-4248-9887-7DF11B017556}"/>
              </a:ext>
            </a:extLst>
          </p:cNvPr>
          <p:cNvSpPr/>
          <p:nvPr/>
        </p:nvSpPr>
        <p:spPr>
          <a:xfrm>
            <a:off x="3500438" y="3609975"/>
            <a:ext cx="1622425" cy="1095375"/>
          </a:xfrm>
          <a:prstGeom prst="hexagon">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2400" b="1" dirty="0"/>
              <a:t>K</a:t>
            </a:r>
            <a:r>
              <a:rPr lang="tr-TR" b="1" dirty="0"/>
              <a:t>ONTROL ET</a:t>
            </a:r>
          </a:p>
        </p:txBody>
      </p:sp>
      <p:sp>
        <p:nvSpPr>
          <p:cNvPr id="20" name="Hexagon 19">
            <a:extLst>
              <a:ext uri="{FF2B5EF4-FFF2-40B4-BE49-F238E27FC236}">
                <a16:creationId xmlns:a16="http://schemas.microsoft.com/office/drawing/2014/main" id="{87CDBB9E-9D43-F542-BAE3-9A7A06406664}"/>
              </a:ext>
            </a:extLst>
          </p:cNvPr>
          <p:cNvSpPr/>
          <p:nvPr/>
        </p:nvSpPr>
        <p:spPr>
          <a:xfrm>
            <a:off x="2341563" y="2808288"/>
            <a:ext cx="1371600" cy="1009650"/>
          </a:xfrm>
          <a:prstGeom prst="hexago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2400" b="1" dirty="0">
                <a:solidFill>
                  <a:schemeClr val="bg1"/>
                </a:solidFill>
              </a:rPr>
              <a:t>Ö</a:t>
            </a:r>
            <a:r>
              <a:rPr lang="tr-TR" b="1" dirty="0">
                <a:solidFill>
                  <a:schemeClr val="bg1"/>
                </a:solidFill>
              </a:rPr>
              <a:t>NLEM AL</a:t>
            </a:r>
          </a:p>
        </p:txBody>
      </p:sp>
      <p:sp>
        <p:nvSpPr>
          <p:cNvPr id="9" name="Curved Down Arrow 8">
            <a:extLst>
              <a:ext uri="{FF2B5EF4-FFF2-40B4-BE49-F238E27FC236}">
                <a16:creationId xmlns:a16="http://schemas.microsoft.com/office/drawing/2014/main" id="{06708D98-9A6C-4A45-BDEF-A95E7F2CA9E8}"/>
              </a:ext>
            </a:extLst>
          </p:cNvPr>
          <p:cNvSpPr/>
          <p:nvPr/>
        </p:nvSpPr>
        <p:spPr>
          <a:xfrm rot="2360396">
            <a:off x="4983163" y="2114550"/>
            <a:ext cx="1114425" cy="481013"/>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solidFill>
                <a:schemeClr val="tx1"/>
              </a:solidFill>
            </a:endParaRPr>
          </a:p>
        </p:txBody>
      </p:sp>
      <p:sp>
        <p:nvSpPr>
          <p:cNvPr id="22" name="Curved Down Arrow 21">
            <a:extLst>
              <a:ext uri="{FF2B5EF4-FFF2-40B4-BE49-F238E27FC236}">
                <a16:creationId xmlns:a16="http://schemas.microsoft.com/office/drawing/2014/main" id="{A58F0793-B251-E54C-9866-9B093CA4F46E}"/>
              </a:ext>
            </a:extLst>
          </p:cNvPr>
          <p:cNvSpPr/>
          <p:nvPr/>
        </p:nvSpPr>
        <p:spPr>
          <a:xfrm rot="8456817">
            <a:off x="4919663" y="4103688"/>
            <a:ext cx="1112837" cy="479425"/>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solidFill>
                <a:schemeClr val="tx1"/>
              </a:solidFill>
            </a:endParaRPr>
          </a:p>
        </p:txBody>
      </p:sp>
      <p:sp>
        <p:nvSpPr>
          <p:cNvPr id="27" name="Curved Down Arrow 26">
            <a:extLst>
              <a:ext uri="{FF2B5EF4-FFF2-40B4-BE49-F238E27FC236}">
                <a16:creationId xmlns:a16="http://schemas.microsoft.com/office/drawing/2014/main" id="{B758D8F7-DFB5-364A-896F-F81DEE977071}"/>
              </a:ext>
            </a:extLst>
          </p:cNvPr>
          <p:cNvSpPr/>
          <p:nvPr/>
        </p:nvSpPr>
        <p:spPr>
          <a:xfrm rot="13059305">
            <a:off x="2570163" y="4064000"/>
            <a:ext cx="1112837" cy="479425"/>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solidFill>
                <a:schemeClr val="tx1"/>
              </a:solidFill>
            </a:endParaRPr>
          </a:p>
        </p:txBody>
      </p:sp>
      <p:sp>
        <p:nvSpPr>
          <p:cNvPr id="29" name="Curved Down Arrow 28">
            <a:extLst>
              <a:ext uri="{FF2B5EF4-FFF2-40B4-BE49-F238E27FC236}">
                <a16:creationId xmlns:a16="http://schemas.microsoft.com/office/drawing/2014/main" id="{B4A7B866-31CF-8A44-8FA5-6EA22F129F71}"/>
              </a:ext>
            </a:extLst>
          </p:cNvPr>
          <p:cNvSpPr/>
          <p:nvPr/>
        </p:nvSpPr>
        <p:spPr>
          <a:xfrm rot="19387408">
            <a:off x="2728913" y="2060575"/>
            <a:ext cx="1112837" cy="479425"/>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solidFill>
                <a:schemeClr val="tx1"/>
              </a:solidFill>
            </a:endParaRPr>
          </a:p>
        </p:txBody>
      </p:sp>
      <p:sp>
        <p:nvSpPr>
          <p:cNvPr id="30" name="Metin Kutusu 1">
            <a:extLst>
              <a:ext uri="{FF2B5EF4-FFF2-40B4-BE49-F238E27FC236}">
                <a16:creationId xmlns:a16="http://schemas.microsoft.com/office/drawing/2014/main" id="{10BB13F9-C6BE-FB42-8D6B-1DC36A89F9EB}"/>
              </a:ext>
            </a:extLst>
          </p:cNvPr>
          <p:cNvSpPr txBox="1"/>
          <p:nvPr/>
        </p:nvSpPr>
        <p:spPr>
          <a:xfrm>
            <a:off x="8799513" y="1717675"/>
            <a:ext cx="3182937" cy="412750"/>
          </a:xfrm>
          <a:prstGeom prst="rect">
            <a:avLst/>
          </a:prstGeom>
          <a:solidFill>
            <a:schemeClr val="bg1">
              <a:lumMod val="85000"/>
            </a:schemeClr>
          </a:solidFill>
          <a:ln w="6350">
            <a:solidFill>
              <a:schemeClr val="bg1">
                <a:lumMod val="50000"/>
              </a:schemeClr>
            </a:solidFill>
          </a:ln>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defRPr/>
            </a:pPr>
            <a:r>
              <a:rPr lang="tr-TR" altLang="tr-TR" sz="1000" dirty="0">
                <a:solidFill>
                  <a:schemeClr val="bg1"/>
                </a:solidFill>
                <a:cs typeface="Times New Roman" pitchFamily="18" charset="0"/>
              </a:rPr>
              <a:t> ESOGÜ STRATEJİK PLANI</a:t>
            </a:r>
          </a:p>
        </p:txBody>
      </p:sp>
      <p:sp>
        <p:nvSpPr>
          <p:cNvPr id="31" name="Metin Kutusu 2">
            <a:extLst>
              <a:ext uri="{FF2B5EF4-FFF2-40B4-BE49-F238E27FC236}">
                <a16:creationId xmlns:a16="http://schemas.microsoft.com/office/drawing/2014/main" id="{188725FF-E5DF-5C4A-981F-F7867E3AF5BA}"/>
              </a:ext>
            </a:extLst>
          </p:cNvPr>
          <p:cNvSpPr txBox="1"/>
          <p:nvPr/>
        </p:nvSpPr>
        <p:spPr>
          <a:xfrm>
            <a:off x="8799513" y="2212975"/>
            <a:ext cx="3182937" cy="411163"/>
          </a:xfrm>
          <a:prstGeom prst="rect">
            <a:avLst/>
          </a:prstGeom>
          <a:solidFill>
            <a:schemeClr val="bg1">
              <a:lumMod val="85000"/>
            </a:schemeClr>
          </a:solidFill>
          <a:ln w="6350">
            <a:solidFill>
              <a:schemeClr val="bg1">
                <a:lumMod val="50000"/>
              </a:schemeClr>
            </a:solidFill>
          </a:ln>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defRPr/>
            </a:pPr>
            <a:r>
              <a:rPr lang="tr-TR" altLang="tr-TR" sz="1000" dirty="0">
                <a:solidFill>
                  <a:schemeClr val="bg1"/>
                </a:solidFill>
                <a:cs typeface="Times New Roman" pitchFamily="18" charset="0"/>
              </a:rPr>
              <a:t>ESOGÜ</a:t>
            </a:r>
          </a:p>
          <a:p>
            <a:pPr algn="ctr">
              <a:defRPr/>
            </a:pPr>
            <a:r>
              <a:rPr lang="tr-TR" altLang="tr-TR" sz="1000" dirty="0">
                <a:solidFill>
                  <a:schemeClr val="bg1"/>
                </a:solidFill>
                <a:cs typeface="Times New Roman" pitchFamily="18" charset="0"/>
              </a:rPr>
              <a:t>EĞİTİM ÖĞRETİM POLİTİKA VE STRATEJİLERİ</a:t>
            </a:r>
          </a:p>
        </p:txBody>
      </p:sp>
      <p:sp>
        <p:nvSpPr>
          <p:cNvPr id="32" name="Metin Kutusu 5">
            <a:extLst>
              <a:ext uri="{FF2B5EF4-FFF2-40B4-BE49-F238E27FC236}">
                <a16:creationId xmlns:a16="http://schemas.microsoft.com/office/drawing/2014/main" id="{F4403768-59FB-D44D-8543-ED5F3726296A}"/>
              </a:ext>
            </a:extLst>
          </p:cNvPr>
          <p:cNvSpPr txBox="1"/>
          <p:nvPr/>
        </p:nvSpPr>
        <p:spPr>
          <a:xfrm>
            <a:off x="8786813" y="2687638"/>
            <a:ext cx="3246437" cy="412750"/>
          </a:xfrm>
          <a:prstGeom prst="rect">
            <a:avLst/>
          </a:prstGeom>
          <a:solidFill>
            <a:schemeClr val="bg1">
              <a:lumMod val="85000"/>
            </a:schemeClr>
          </a:solidFill>
          <a:ln w="6350">
            <a:solidFill>
              <a:schemeClr val="bg1">
                <a:lumMod val="50000"/>
              </a:schemeClr>
            </a:solidFill>
          </a:ln>
        </p:spPr>
        <p:txBody>
          <a:bodyPr anchor="ctr"/>
          <a:lstStyle/>
          <a:p>
            <a:pPr algn="ctr">
              <a:spcAft>
                <a:spcPts val="0"/>
              </a:spcAft>
              <a:defRPr/>
            </a:pPr>
            <a:r>
              <a:rPr lang="tr-TR" sz="1050" dirty="0">
                <a:solidFill>
                  <a:schemeClr val="bg1"/>
                </a:solidFill>
                <a:ea typeface="Times New Roman" panose="02020603050405020304" pitchFamily="18" charset="0"/>
              </a:rPr>
              <a:t>PROGRAM KAZANIMLARI</a:t>
            </a:r>
            <a:endParaRPr lang="tr-TR" sz="1200" dirty="0">
              <a:solidFill>
                <a:schemeClr val="bg1"/>
              </a:solidFill>
              <a:latin typeface="Times New Roman" panose="02020603050405020304" pitchFamily="18" charset="0"/>
              <a:ea typeface="Times New Roman" panose="02020603050405020304" pitchFamily="18" charset="0"/>
            </a:endParaRPr>
          </a:p>
        </p:txBody>
      </p:sp>
      <p:sp>
        <p:nvSpPr>
          <p:cNvPr id="12" name="TextBox 11">
            <a:extLst>
              <a:ext uri="{FF2B5EF4-FFF2-40B4-BE49-F238E27FC236}">
                <a16:creationId xmlns:a16="http://schemas.microsoft.com/office/drawing/2014/main" id="{8A8268DE-50B7-0642-9E9A-0B244F9659FA}"/>
              </a:ext>
            </a:extLst>
          </p:cNvPr>
          <p:cNvSpPr txBox="1"/>
          <p:nvPr/>
        </p:nvSpPr>
        <p:spPr>
          <a:xfrm>
            <a:off x="6665913" y="1951038"/>
            <a:ext cx="1381125" cy="922337"/>
          </a:xfrm>
          <a:prstGeom prst="rect">
            <a:avLst/>
          </a:prstGeom>
          <a:solidFill>
            <a:schemeClr val="bg1">
              <a:lumMod val="85000"/>
            </a:schemeClr>
          </a:solidFill>
        </p:spPr>
        <p:txBody>
          <a:bodyPr>
            <a:spAutoFit/>
          </a:bodyPr>
          <a:lstStyle/>
          <a:p>
            <a:pPr>
              <a:defRPr/>
            </a:pPr>
            <a:r>
              <a:rPr lang="tr-TR" dirty="0">
                <a:solidFill>
                  <a:schemeClr val="bg1"/>
                </a:solidFill>
              </a:rPr>
              <a:t>EĞİTİM PROGRAM TASARIMI</a:t>
            </a:r>
          </a:p>
        </p:txBody>
      </p:sp>
      <p:sp>
        <p:nvSpPr>
          <p:cNvPr id="14" name="Left Arrow 13">
            <a:extLst>
              <a:ext uri="{FF2B5EF4-FFF2-40B4-BE49-F238E27FC236}">
                <a16:creationId xmlns:a16="http://schemas.microsoft.com/office/drawing/2014/main" id="{0C6BCC6F-49F8-C245-983D-A0DC3E6FF21E}"/>
              </a:ext>
            </a:extLst>
          </p:cNvPr>
          <p:cNvSpPr/>
          <p:nvPr/>
        </p:nvSpPr>
        <p:spPr>
          <a:xfrm>
            <a:off x="8074025" y="2300288"/>
            <a:ext cx="608013" cy="269875"/>
          </a:xfrm>
          <a:prstGeom prst="leftArrow">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3" name="Left Arrow 32">
            <a:extLst>
              <a:ext uri="{FF2B5EF4-FFF2-40B4-BE49-F238E27FC236}">
                <a16:creationId xmlns:a16="http://schemas.microsoft.com/office/drawing/2014/main" id="{8FF88A25-F155-2843-8C96-B303DB6DA2C7}"/>
              </a:ext>
            </a:extLst>
          </p:cNvPr>
          <p:cNvSpPr/>
          <p:nvPr/>
        </p:nvSpPr>
        <p:spPr>
          <a:xfrm>
            <a:off x="5122863" y="2247900"/>
            <a:ext cx="1503362" cy="268288"/>
          </a:xfrm>
          <a:prstGeom prst="leftArrow">
            <a:avLst/>
          </a:prstGeom>
          <a:solidFill>
            <a:schemeClr val="bg1">
              <a:lumMod val="85000"/>
              <a:alpha val="36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25" name="Metin Kutusu 7">
            <a:extLst>
              <a:ext uri="{FF2B5EF4-FFF2-40B4-BE49-F238E27FC236}">
                <a16:creationId xmlns:a16="http://schemas.microsoft.com/office/drawing/2014/main" id="{BF2C59B5-623B-0948-B47E-F41C27A3C93D}"/>
              </a:ext>
            </a:extLst>
          </p:cNvPr>
          <p:cNvSpPr txBox="1"/>
          <p:nvPr/>
        </p:nvSpPr>
        <p:spPr>
          <a:xfrm>
            <a:off x="8786813" y="3201988"/>
            <a:ext cx="3233737" cy="411162"/>
          </a:xfrm>
          <a:prstGeom prst="rect">
            <a:avLst/>
          </a:prstGeom>
          <a:solidFill>
            <a:schemeClr val="bg1">
              <a:lumMod val="85000"/>
            </a:schemeClr>
          </a:solidFill>
          <a:ln w="6350">
            <a:solidFill>
              <a:schemeClr val="bg1">
                <a:lumMod val="50000"/>
              </a:schemeClr>
            </a:solidFill>
          </a:ln>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defRPr/>
            </a:pPr>
            <a:r>
              <a:rPr lang="tr-TR" altLang="tr-TR" sz="1000" b="1">
                <a:solidFill>
                  <a:schemeClr val="bg1"/>
                </a:solidFill>
                <a:cs typeface="Times New Roman" pitchFamily="18" charset="0"/>
              </a:rPr>
              <a:t>EĞİTİM VE ÖĞRETİM PROGRAMLARININ UYGULANMASI</a:t>
            </a:r>
            <a:endParaRPr lang="tr-TR" altLang="tr-TR" sz="1200">
              <a:solidFill>
                <a:schemeClr val="bg1"/>
              </a:solidFill>
              <a:latin typeface="Times New Roman" pitchFamily="18" charset="0"/>
              <a:cs typeface="Times New Roman" pitchFamily="18" charset="0"/>
            </a:endParaRPr>
          </a:p>
        </p:txBody>
      </p:sp>
      <p:sp>
        <p:nvSpPr>
          <p:cNvPr id="28" name="Left Arrow 27">
            <a:extLst>
              <a:ext uri="{FF2B5EF4-FFF2-40B4-BE49-F238E27FC236}">
                <a16:creationId xmlns:a16="http://schemas.microsoft.com/office/drawing/2014/main" id="{9746C008-E77C-3648-8A42-B4651D96EF61}"/>
              </a:ext>
            </a:extLst>
          </p:cNvPr>
          <p:cNvSpPr/>
          <p:nvPr/>
        </p:nvSpPr>
        <p:spPr>
          <a:xfrm>
            <a:off x="6429375" y="3259138"/>
            <a:ext cx="2276475" cy="269875"/>
          </a:xfrm>
          <a:prstGeom prst="leftArrow">
            <a:avLst/>
          </a:prstGeom>
          <a:solidFill>
            <a:schemeClr val="bg2">
              <a:lumMod val="90000"/>
              <a:alpha val="24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26" name="Metin Kutusu 8">
            <a:extLst>
              <a:ext uri="{FF2B5EF4-FFF2-40B4-BE49-F238E27FC236}">
                <a16:creationId xmlns:a16="http://schemas.microsoft.com/office/drawing/2014/main" id="{4BD725AF-0B3D-9347-B58D-AE9955965328}"/>
              </a:ext>
            </a:extLst>
          </p:cNvPr>
          <p:cNvSpPr txBox="1"/>
          <p:nvPr/>
        </p:nvSpPr>
        <p:spPr>
          <a:xfrm>
            <a:off x="6948488" y="3836988"/>
            <a:ext cx="4164012" cy="355600"/>
          </a:xfrm>
          <a:prstGeom prst="rect">
            <a:avLst/>
          </a:prstGeom>
          <a:solidFill>
            <a:schemeClr val="bg2">
              <a:lumMod val="90000"/>
            </a:schemeClr>
          </a:solidFill>
          <a:ln w="6350">
            <a:solidFill>
              <a:schemeClr val="bg1">
                <a:lumMod val="50000"/>
              </a:schemeClr>
            </a:solidFill>
          </a:ln>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defRPr/>
            </a:pPr>
            <a:r>
              <a:rPr lang="tr-TR" altLang="tr-TR" sz="1000">
                <a:solidFill>
                  <a:schemeClr val="bg1"/>
                </a:solidFill>
                <a:cs typeface="Times New Roman" pitchFamily="18" charset="0"/>
              </a:rPr>
              <a:t>PROGRAM VE DERS KAZANIMLARININ İZLENMESİ</a:t>
            </a:r>
          </a:p>
        </p:txBody>
      </p:sp>
      <p:sp>
        <p:nvSpPr>
          <p:cNvPr id="34" name="Metin Kutusu 9">
            <a:extLst>
              <a:ext uri="{FF2B5EF4-FFF2-40B4-BE49-F238E27FC236}">
                <a16:creationId xmlns:a16="http://schemas.microsoft.com/office/drawing/2014/main" id="{9B35056C-F6BE-BB46-9B12-98A4E4C5DDA0}"/>
              </a:ext>
            </a:extLst>
          </p:cNvPr>
          <p:cNvSpPr txBox="1"/>
          <p:nvPr/>
        </p:nvSpPr>
        <p:spPr>
          <a:xfrm>
            <a:off x="6948488" y="4249738"/>
            <a:ext cx="4164012" cy="412750"/>
          </a:xfrm>
          <a:prstGeom prst="rect">
            <a:avLst/>
          </a:prstGeom>
          <a:solidFill>
            <a:schemeClr val="bg2">
              <a:lumMod val="90000"/>
            </a:schemeClr>
          </a:solidFill>
          <a:ln w="6350">
            <a:solidFill>
              <a:schemeClr val="bg1">
                <a:lumMod val="50000"/>
              </a:schemeClr>
            </a:solidFill>
          </a:ln>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defRPr/>
            </a:pPr>
            <a:r>
              <a:rPr lang="tr-TR" altLang="tr-TR" sz="1000">
                <a:solidFill>
                  <a:schemeClr val="bg1"/>
                </a:solidFill>
                <a:cs typeface="Times New Roman" pitchFamily="18" charset="0"/>
              </a:rPr>
              <a:t>PROGRAMLARA İLİŞKİN DEĞERLENDİRME RAPORU HAZIRLANMASI</a:t>
            </a:r>
          </a:p>
        </p:txBody>
      </p:sp>
      <p:sp>
        <p:nvSpPr>
          <p:cNvPr id="35" name="Metin Kutusu 18">
            <a:extLst>
              <a:ext uri="{FF2B5EF4-FFF2-40B4-BE49-F238E27FC236}">
                <a16:creationId xmlns:a16="http://schemas.microsoft.com/office/drawing/2014/main" id="{0EED36F1-8F29-9440-A301-D909135F0F83}"/>
              </a:ext>
            </a:extLst>
          </p:cNvPr>
          <p:cNvSpPr txBox="1"/>
          <p:nvPr/>
        </p:nvSpPr>
        <p:spPr>
          <a:xfrm>
            <a:off x="6948488" y="4710113"/>
            <a:ext cx="4164012" cy="349250"/>
          </a:xfrm>
          <a:prstGeom prst="rect">
            <a:avLst/>
          </a:prstGeom>
          <a:solidFill>
            <a:schemeClr val="bg2">
              <a:lumMod val="90000"/>
            </a:schemeClr>
          </a:solidFill>
          <a:ln w="6350">
            <a:solidFill>
              <a:schemeClr val="bg1">
                <a:lumMod val="50000"/>
              </a:schemeClr>
            </a:solidFill>
          </a:ln>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defRPr/>
            </a:pPr>
            <a:r>
              <a:rPr lang="tr-TR" altLang="tr-TR" sz="1000" dirty="0">
                <a:solidFill>
                  <a:schemeClr val="bg1"/>
                </a:solidFill>
                <a:cs typeface="Times New Roman" pitchFamily="18" charset="0"/>
              </a:rPr>
              <a:t>FARKLI ÜNİVERSİTE KURUL VE KOMİSYONLARINDA  DEĞERLENDİRME</a:t>
            </a:r>
            <a:endParaRPr lang="tr-TR" altLang="tr-TR" sz="1200" dirty="0">
              <a:solidFill>
                <a:schemeClr val="bg1"/>
              </a:solidFill>
              <a:latin typeface="Times New Roman" pitchFamily="18" charset="0"/>
              <a:cs typeface="Times New Roman" pitchFamily="18" charset="0"/>
            </a:endParaRPr>
          </a:p>
        </p:txBody>
      </p:sp>
      <p:sp>
        <p:nvSpPr>
          <p:cNvPr id="36" name="Left Arrow 35">
            <a:extLst>
              <a:ext uri="{FF2B5EF4-FFF2-40B4-BE49-F238E27FC236}">
                <a16:creationId xmlns:a16="http://schemas.microsoft.com/office/drawing/2014/main" id="{46AAE9EE-8E07-9A4E-A633-5F2D66EC89A6}"/>
              </a:ext>
            </a:extLst>
          </p:cNvPr>
          <p:cNvSpPr/>
          <p:nvPr/>
        </p:nvSpPr>
        <p:spPr>
          <a:xfrm>
            <a:off x="5084763" y="4157663"/>
            <a:ext cx="1771650" cy="234950"/>
          </a:xfrm>
          <a:prstGeom prst="leftArrow">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7" name="Metin Kutusu 12">
            <a:extLst>
              <a:ext uri="{FF2B5EF4-FFF2-40B4-BE49-F238E27FC236}">
                <a16:creationId xmlns:a16="http://schemas.microsoft.com/office/drawing/2014/main" id="{4E1885F6-D154-954F-B8D0-884A19E8B916}"/>
              </a:ext>
            </a:extLst>
          </p:cNvPr>
          <p:cNvSpPr txBox="1"/>
          <p:nvPr/>
        </p:nvSpPr>
        <p:spPr>
          <a:xfrm>
            <a:off x="303213" y="2970213"/>
            <a:ext cx="1589087" cy="593725"/>
          </a:xfrm>
          <a:prstGeom prst="rect">
            <a:avLst/>
          </a:prstGeom>
          <a:solidFill>
            <a:schemeClr val="accent2">
              <a:lumMod val="75000"/>
            </a:schemeClr>
          </a:solidFill>
          <a:ln w="6350">
            <a:solidFill>
              <a:schemeClr val="bg1">
                <a:lumMod val="50000"/>
              </a:schemeClr>
            </a:solidFill>
          </a:ln>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defRPr/>
            </a:pPr>
            <a:r>
              <a:rPr lang="tr-TR" altLang="tr-TR" sz="1400" b="1">
                <a:solidFill>
                  <a:srgbClr val="FFFFFF"/>
                </a:solidFill>
                <a:cs typeface="Times New Roman" pitchFamily="18" charset="0"/>
              </a:rPr>
              <a:t>İYİLEŞTİRME PLANLARI</a:t>
            </a:r>
            <a:endParaRPr lang="tr-TR" altLang="tr-TR" sz="1200">
              <a:latin typeface="Times New Roman" pitchFamily="18" charset="0"/>
              <a:cs typeface="Times New Roman" pitchFamily="18" charset="0"/>
            </a:endParaRPr>
          </a:p>
        </p:txBody>
      </p:sp>
      <p:sp>
        <p:nvSpPr>
          <p:cNvPr id="38" name="Left Arrow 37">
            <a:extLst>
              <a:ext uri="{FF2B5EF4-FFF2-40B4-BE49-F238E27FC236}">
                <a16:creationId xmlns:a16="http://schemas.microsoft.com/office/drawing/2014/main" id="{787902BC-4CCB-9840-BB71-19C4053D2C33}"/>
              </a:ext>
            </a:extLst>
          </p:cNvPr>
          <p:cNvSpPr/>
          <p:nvPr/>
        </p:nvSpPr>
        <p:spPr>
          <a:xfrm rot="10800000">
            <a:off x="1895475" y="3140075"/>
            <a:ext cx="458788" cy="344488"/>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53275" name="TextBox 5">
            <a:extLst>
              <a:ext uri="{FF2B5EF4-FFF2-40B4-BE49-F238E27FC236}">
                <a16:creationId xmlns:a16="http://schemas.microsoft.com/office/drawing/2014/main" id="{690B8469-C55B-0445-980A-A461EA11B472}"/>
              </a:ext>
            </a:extLst>
          </p:cNvPr>
          <p:cNvSpPr txBox="1">
            <a:spLocks noChangeArrowheads="1"/>
          </p:cNvSpPr>
          <p:nvPr/>
        </p:nvSpPr>
        <p:spPr bwMode="auto">
          <a:xfrm>
            <a:off x="303213" y="242888"/>
            <a:ext cx="10633075"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 typeface="Arial" panose="020B0604020202020204" pitchFamily="34" charset="0"/>
              <a:buNone/>
            </a:pPr>
            <a:r>
              <a:rPr lang="tr-TR" altLang="tr-TR" sz="3200" b="1" dirty="0">
                <a:solidFill>
                  <a:srgbClr val="00B0F0"/>
                </a:solidFill>
              </a:rPr>
              <a:t>PUKÖ Çevrimi</a:t>
            </a:r>
          </a:p>
          <a:p>
            <a:pPr eaLnBrk="1" hangingPunct="1">
              <a:lnSpc>
                <a:spcPct val="100000"/>
              </a:lnSpc>
              <a:spcBef>
                <a:spcPct val="0"/>
              </a:spcBef>
              <a:buFont typeface="Arial" panose="020B0604020202020204" pitchFamily="34" charset="0"/>
              <a:buNone/>
            </a:pPr>
            <a:r>
              <a:rPr lang="tr-TR" altLang="tr-TR" sz="2400" b="1" dirty="0">
                <a:solidFill>
                  <a:srgbClr val="00B0F0"/>
                </a:solidFill>
              </a:rPr>
              <a:t>(Alt Ölçüt: </a:t>
            </a:r>
            <a:r>
              <a:rPr lang="tr-TR" sz="2400" b="1" dirty="0">
                <a:solidFill>
                  <a:srgbClr val="00B0F0"/>
                </a:solidFill>
              </a:rPr>
              <a:t>Program amaçları, çıktıları ve programın TYYÇ uyumu</a:t>
            </a:r>
            <a:r>
              <a:rPr lang="tr-TR" altLang="tr-TR" sz="2400" b="1" dirty="0">
                <a:solidFill>
                  <a:srgbClr val="00B0F0"/>
                </a:solidFill>
              </a:rPr>
              <a:t>)</a:t>
            </a:r>
            <a:endParaRPr lang="en-US" altLang="tr-TR" sz="2400" b="1" dirty="0">
              <a:solidFill>
                <a:srgbClr val="00B0F0"/>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Hexagon 4">
            <a:extLst>
              <a:ext uri="{FF2B5EF4-FFF2-40B4-BE49-F238E27FC236}">
                <a16:creationId xmlns:a16="http://schemas.microsoft.com/office/drawing/2014/main" id="{5D5BF76E-C0E2-E04C-B759-8EDE2382208D}"/>
              </a:ext>
            </a:extLst>
          </p:cNvPr>
          <p:cNvSpPr/>
          <p:nvPr/>
        </p:nvSpPr>
        <p:spPr>
          <a:xfrm>
            <a:off x="3565525" y="2909888"/>
            <a:ext cx="1371600" cy="1008062"/>
          </a:xfrm>
          <a:prstGeom prst="hexagon">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2000" b="1" dirty="0"/>
              <a:t>P</a:t>
            </a:r>
            <a:r>
              <a:rPr lang="tr-TR" b="1" dirty="0"/>
              <a:t>LANLA</a:t>
            </a:r>
          </a:p>
        </p:txBody>
      </p:sp>
      <p:sp>
        <p:nvSpPr>
          <p:cNvPr id="18" name="Hexagon 17">
            <a:extLst>
              <a:ext uri="{FF2B5EF4-FFF2-40B4-BE49-F238E27FC236}">
                <a16:creationId xmlns:a16="http://schemas.microsoft.com/office/drawing/2014/main" id="{C092FFEA-652A-5A41-99B5-CE0A1156D189}"/>
              </a:ext>
            </a:extLst>
          </p:cNvPr>
          <p:cNvSpPr/>
          <p:nvPr/>
        </p:nvSpPr>
        <p:spPr>
          <a:xfrm>
            <a:off x="4843463" y="3795713"/>
            <a:ext cx="1465262" cy="1009650"/>
          </a:xfrm>
          <a:prstGeom prst="hexagon">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2000" b="1" dirty="0"/>
              <a:t>U</a:t>
            </a:r>
            <a:r>
              <a:rPr lang="tr-TR" b="1" dirty="0"/>
              <a:t>YGULA</a:t>
            </a:r>
          </a:p>
        </p:txBody>
      </p:sp>
      <p:sp>
        <p:nvSpPr>
          <p:cNvPr id="19" name="Hexagon 18">
            <a:extLst>
              <a:ext uri="{FF2B5EF4-FFF2-40B4-BE49-F238E27FC236}">
                <a16:creationId xmlns:a16="http://schemas.microsoft.com/office/drawing/2014/main" id="{94749C5E-D407-C246-A4C7-6F22CDF336B0}"/>
              </a:ext>
            </a:extLst>
          </p:cNvPr>
          <p:cNvSpPr/>
          <p:nvPr/>
        </p:nvSpPr>
        <p:spPr>
          <a:xfrm>
            <a:off x="3290888" y="4597400"/>
            <a:ext cx="1673225" cy="1095375"/>
          </a:xfrm>
          <a:prstGeom prst="hexagon">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2400" b="1" dirty="0"/>
              <a:t>K</a:t>
            </a:r>
            <a:r>
              <a:rPr lang="tr-TR" b="1" dirty="0"/>
              <a:t>ONTROL ET</a:t>
            </a:r>
          </a:p>
        </p:txBody>
      </p:sp>
      <p:sp>
        <p:nvSpPr>
          <p:cNvPr id="20" name="Hexagon 19">
            <a:extLst>
              <a:ext uri="{FF2B5EF4-FFF2-40B4-BE49-F238E27FC236}">
                <a16:creationId xmlns:a16="http://schemas.microsoft.com/office/drawing/2014/main" id="{0C8379C8-CE7B-A845-8058-99C253CCF065}"/>
              </a:ext>
            </a:extLst>
          </p:cNvPr>
          <p:cNvSpPr/>
          <p:nvPr/>
        </p:nvSpPr>
        <p:spPr>
          <a:xfrm>
            <a:off x="2220913" y="3795713"/>
            <a:ext cx="1371600" cy="1009650"/>
          </a:xfrm>
          <a:prstGeom prst="hexagon">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tr-TR" sz="2000" b="1" dirty="0"/>
              <a:t>Ö</a:t>
            </a:r>
            <a:r>
              <a:rPr lang="tr-TR" b="1" dirty="0"/>
              <a:t>NLEM AL</a:t>
            </a:r>
          </a:p>
        </p:txBody>
      </p:sp>
      <p:sp>
        <p:nvSpPr>
          <p:cNvPr id="9" name="Curved Down Arrow 8">
            <a:extLst>
              <a:ext uri="{FF2B5EF4-FFF2-40B4-BE49-F238E27FC236}">
                <a16:creationId xmlns:a16="http://schemas.microsoft.com/office/drawing/2014/main" id="{3FD327B5-5472-8E48-AC1F-E1DFD4F88D4E}"/>
              </a:ext>
            </a:extLst>
          </p:cNvPr>
          <p:cNvSpPr/>
          <p:nvPr/>
        </p:nvSpPr>
        <p:spPr>
          <a:xfrm rot="2360396">
            <a:off x="4862513" y="3101975"/>
            <a:ext cx="1114425" cy="481013"/>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solidFill>
                <a:schemeClr val="tx1"/>
              </a:solidFill>
            </a:endParaRPr>
          </a:p>
        </p:txBody>
      </p:sp>
      <p:sp>
        <p:nvSpPr>
          <p:cNvPr id="22" name="Curved Down Arrow 21">
            <a:extLst>
              <a:ext uri="{FF2B5EF4-FFF2-40B4-BE49-F238E27FC236}">
                <a16:creationId xmlns:a16="http://schemas.microsoft.com/office/drawing/2014/main" id="{FCAF879F-6EE4-1B4E-BE31-9E8035004167}"/>
              </a:ext>
            </a:extLst>
          </p:cNvPr>
          <p:cNvSpPr/>
          <p:nvPr/>
        </p:nvSpPr>
        <p:spPr>
          <a:xfrm rot="8456817">
            <a:off x="4799013" y="5091113"/>
            <a:ext cx="1112837" cy="479425"/>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solidFill>
                <a:schemeClr val="tx1"/>
              </a:solidFill>
            </a:endParaRPr>
          </a:p>
        </p:txBody>
      </p:sp>
      <p:sp>
        <p:nvSpPr>
          <p:cNvPr id="27" name="Curved Down Arrow 26">
            <a:extLst>
              <a:ext uri="{FF2B5EF4-FFF2-40B4-BE49-F238E27FC236}">
                <a16:creationId xmlns:a16="http://schemas.microsoft.com/office/drawing/2014/main" id="{60617C38-1FCA-4548-84A3-92B2A5B3F66F}"/>
              </a:ext>
            </a:extLst>
          </p:cNvPr>
          <p:cNvSpPr/>
          <p:nvPr/>
        </p:nvSpPr>
        <p:spPr>
          <a:xfrm rot="13059305">
            <a:off x="2449513" y="5051425"/>
            <a:ext cx="1112837" cy="479425"/>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solidFill>
                <a:schemeClr val="tx1"/>
              </a:solidFill>
            </a:endParaRPr>
          </a:p>
        </p:txBody>
      </p:sp>
      <p:sp>
        <p:nvSpPr>
          <p:cNvPr id="29" name="Curved Down Arrow 28">
            <a:extLst>
              <a:ext uri="{FF2B5EF4-FFF2-40B4-BE49-F238E27FC236}">
                <a16:creationId xmlns:a16="http://schemas.microsoft.com/office/drawing/2014/main" id="{F47AB275-6FDA-7F4D-9442-0CCC4E518941}"/>
              </a:ext>
            </a:extLst>
          </p:cNvPr>
          <p:cNvSpPr/>
          <p:nvPr/>
        </p:nvSpPr>
        <p:spPr>
          <a:xfrm rot="19387408">
            <a:off x="2608263" y="3048000"/>
            <a:ext cx="1112837" cy="479425"/>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solidFill>
                <a:schemeClr val="tx1"/>
              </a:solidFill>
            </a:endParaRPr>
          </a:p>
        </p:txBody>
      </p:sp>
      <p:sp>
        <p:nvSpPr>
          <p:cNvPr id="30" name="Metin Kutusu 1">
            <a:extLst>
              <a:ext uri="{FF2B5EF4-FFF2-40B4-BE49-F238E27FC236}">
                <a16:creationId xmlns:a16="http://schemas.microsoft.com/office/drawing/2014/main" id="{3E9C7C1B-3B7D-074E-A646-B5623AED47FC}"/>
              </a:ext>
            </a:extLst>
          </p:cNvPr>
          <p:cNvSpPr txBox="1"/>
          <p:nvPr/>
        </p:nvSpPr>
        <p:spPr>
          <a:xfrm>
            <a:off x="8678863" y="2705100"/>
            <a:ext cx="3221037" cy="412750"/>
          </a:xfrm>
          <a:prstGeom prst="rect">
            <a:avLst/>
          </a:prstGeom>
          <a:solidFill>
            <a:schemeClr val="bg1">
              <a:lumMod val="85000"/>
            </a:schemeClr>
          </a:solidFill>
          <a:ln w="6350">
            <a:solidFill>
              <a:schemeClr val="bg1">
                <a:lumMod val="50000"/>
              </a:schemeClr>
            </a:solidFill>
          </a:ln>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defRPr/>
            </a:pPr>
            <a:r>
              <a:rPr lang="tr-TR" altLang="tr-TR" sz="1000" dirty="0">
                <a:solidFill>
                  <a:schemeClr val="bg1"/>
                </a:solidFill>
                <a:cs typeface="Times New Roman" pitchFamily="18" charset="0"/>
              </a:rPr>
              <a:t>ESOGÜ STRATEJİK PLANI</a:t>
            </a:r>
          </a:p>
        </p:txBody>
      </p:sp>
      <p:sp>
        <p:nvSpPr>
          <p:cNvPr id="31" name="Metin Kutusu 2">
            <a:extLst>
              <a:ext uri="{FF2B5EF4-FFF2-40B4-BE49-F238E27FC236}">
                <a16:creationId xmlns:a16="http://schemas.microsoft.com/office/drawing/2014/main" id="{D4E287C3-71DD-8C49-B41A-1C45BF3D9B82}"/>
              </a:ext>
            </a:extLst>
          </p:cNvPr>
          <p:cNvSpPr txBox="1"/>
          <p:nvPr/>
        </p:nvSpPr>
        <p:spPr>
          <a:xfrm>
            <a:off x="8678863" y="3200400"/>
            <a:ext cx="3221037" cy="411163"/>
          </a:xfrm>
          <a:prstGeom prst="rect">
            <a:avLst/>
          </a:prstGeom>
          <a:solidFill>
            <a:schemeClr val="bg1">
              <a:lumMod val="85000"/>
            </a:schemeClr>
          </a:solidFill>
          <a:ln w="6350">
            <a:solidFill>
              <a:schemeClr val="bg1">
                <a:lumMod val="50000"/>
              </a:schemeClr>
            </a:solidFill>
          </a:ln>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defRPr/>
            </a:pPr>
            <a:r>
              <a:rPr lang="tr-TR" altLang="tr-TR" sz="1000" dirty="0">
                <a:solidFill>
                  <a:schemeClr val="bg1"/>
                </a:solidFill>
                <a:cs typeface="Times New Roman" pitchFamily="18" charset="0"/>
              </a:rPr>
              <a:t>ESOGÜ</a:t>
            </a:r>
          </a:p>
          <a:p>
            <a:pPr algn="ctr">
              <a:defRPr/>
            </a:pPr>
            <a:r>
              <a:rPr lang="tr-TR" altLang="tr-TR" sz="1000" dirty="0">
                <a:solidFill>
                  <a:schemeClr val="bg1"/>
                </a:solidFill>
                <a:cs typeface="Times New Roman" pitchFamily="18" charset="0"/>
              </a:rPr>
              <a:t>EĞİTİM ÖĞRETİM POLİTİKA VE STRATEJİLERİ</a:t>
            </a:r>
          </a:p>
        </p:txBody>
      </p:sp>
      <p:sp>
        <p:nvSpPr>
          <p:cNvPr id="32" name="Metin Kutusu 5">
            <a:extLst>
              <a:ext uri="{FF2B5EF4-FFF2-40B4-BE49-F238E27FC236}">
                <a16:creationId xmlns:a16="http://schemas.microsoft.com/office/drawing/2014/main" id="{8BA3A604-97F5-F648-834C-55652EEB201F}"/>
              </a:ext>
            </a:extLst>
          </p:cNvPr>
          <p:cNvSpPr txBox="1"/>
          <p:nvPr/>
        </p:nvSpPr>
        <p:spPr>
          <a:xfrm>
            <a:off x="8666163" y="3675063"/>
            <a:ext cx="3246437" cy="412750"/>
          </a:xfrm>
          <a:prstGeom prst="rect">
            <a:avLst/>
          </a:prstGeom>
          <a:solidFill>
            <a:schemeClr val="bg1">
              <a:lumMod val="85000"/>
            </a:schemeClr>
          </a:solidFill>
          <a:ln w="6350">
            <a:solidFill>
              <a:schemeClr val="bg1">
                <a:lumMod val="50000"/>
              </a:schemeClr>
            </a:solidFill>
          </a:ln>
        </p:spPr>
        <p:txBody>
          <a:bodyPr anchor="ctr"/>
          <a:lstStyle/>
          <a:p>
            <a:pPr algn="ctr">
              <a:spcAft>
                <a:spcPts val="0"/>
              </a:spcAft>
              <a:defRPr/>
            </a:pPr>
            <a:r>
              <a:rPr lang="tr-TR" sz="1050" dirty="0">
                <a:solidFill>
                  <a:schemeClr val="bg1"/>
                </a:solidFill>
                <a:ea typeface="Times New Roman" panose="02020603050405020304" pitchFamily="18" charset="0"/>
              </a:rPr>
              <a:t>PROGRAM KAZANIMLARI</a:t>
            </a:r>
            <a:endParaRPr lang="tr-TR" sz="1200" dirty="0">
              <a:solidFill>
                <a:schemeClr val="bg1"/>
              </a:solidFill>
              <a:latin typeface="Times New Roman" panose="02020603050405020304" pitchFamily="18" charset="0"/>
              <a:ea typeface="Times New Roman" panose="02020603050405020304" pitchFamily="18" charset="0"/>
            </a:endParaRPr>
          </a:p>
        </p:txBody>
      </p:sp>
      <p:sp>
        <p:nvSpPr>
          <p:cNvPr id="12" name="TextBox 11">
            <a:extLst>
              <a:ext uri="{FF2B5EF4-FFF2-40B4-BE49-F238E27FC236}">
                <a16:creationId xmlns:a16="http://schemas.microsoft.com/office/drawing/2014/main" id="{F0797FB6-0FD7-1441-91DE-A3DBB433F7C2}"/>
              </a:ext>
            </a:extLst>
          </p:cNvPr>
          <p:cNvSpPr txBox="1"/>
          <p:nvPr/>
        </p:nvSpPr>
        <p:spPr>
          <a:xfrm>
            <a:off x="6545263" y="2938463"/>
            <a:ext cx="1381125" cy="922337"/>
          </a:xfrm>
          <a:prstGeom prst="rect">
            <a:avLst/>
          </a:prstGeom>
          <a:solidFill>
            <a:schemeClr val="bg1">
              <a:lumMod val="85000"/>
            </a:schemeClr>
          </a:solidFill>
        </p:spPr>
        <p:txBody>
          <a:bodyPr>
            <a:spAutoFit/>
          </a:bodyPr>
          <a:lstStyle/>
          <a:p>
            <a:pPr>
              <a:defRPr/>
            </a:pPr>
            <a:r>
              <a:rPr lang="tr-TR" dirty="0">
                <a:solidFill>
                  <a:schemeClr val="bg1"/>
                </a:solidFill>
              </a:rPr>
              <a:t>EĞİTİM PROGRAM TASARIMI</a:t>
            </a:r>
          </a:p>
        </p:txBody>
      </p:sp>
      <p:sp>
        <p:nvSpPr>
          <p:cNvPr id="14" name="Left Arrow 13">
            <a:extLst>
              <a:ext uri="{FF2B5EF4-FFF2-40B4-BE49-F238E27FC236}">
                <a16:creationId xmlns:a16="http://schemas.microsoft.com/office/drawing/2014/main" id="{71376F6E-1BF3-2A40-ADE8-528A54EAADC7}"/>
              </a:ext>
            </a:extLst>
          </p:cNvPr>
          <p:cNvSpPr/>
          <p:nvPr/>
        </p:nvSpPr>
        <p:spPr>
          <a:xfrm>
            <a:off x="7953375" y="3287713"/>
            <a:ext cx="608013" cy="269875"/>
          </a:xfrm>
          <a:prstGeom prst="leftArrow">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3" name="Left Arrow 32">
            <a:extLst>
              <a:ext uri="{FF2B5EF4-FFF2-40B4-BE49-F238E27FC236}">
                <a16:creationId xmlns:a16="http://schemas.microsoft.com/office/drawing/2014/main" id="{6B94F63C-F950-9242-B3EC-CF7982FAE3CE}"/>
              </a:ext>
            </a:extLst>
          </p:cNvPr>
          <p:cNvSpPr/>
          <p:nvPr/>
        </p:nvSpPr>
        <p:spPr>
          <a:xfrm>
            <a:off x="5002213" y="3235325"/>
            <a:ext cx="1503362" cy="268288"/>
          </a:xfrm>
          <a:prstGeom prst="leftArrow">
            <a:avLst/>
          </a:prstGeom>
          <a:solidFill>
            <a:schemeClr val="bg1">
              <a:lumMod val="85000"/>
              <a:alpha val="36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25" name="Metin Kutusu 7">
            <a:extLst>
              <a:ext uri="{FF2B5EF4-FFF2-40B4-BE49-F238E27FC236}">
                <a16:creationId xmlns:a16="http://schemas.microsoft.com/office/drawing/2014/main" id="{EBC9FEC4-6D89-DF43-B42A-2DAFF2E2D099}"/>
              </a:ext>
            </a:extLst>
          </p:cNvPr>
          <p:cNvSpPr txBox="1"/>
          <p:nvPr/>
        </p:nvSpPr>
        <p:spPr>
          <a:xfrm>
            <a:off x="8666163" y="4189413"/>
            <a:ext cx="3246437" cy="411162"/>
          </a:xfrm>
          <a:prstGeom prst="rect">
            <a:avLst/>
          </a:prstGeom>
          <a:solidFill>
            <a:schemeClr val="bg1">
              <a:lumMod val="85000"/>
            </a:schemeClr>
          </a:solidFill>
          <a:ln w="6350">
            <a:solidFill>
              <a:schemeClr val="bg1">
                <a:lumMod val="50000"/>
              </a:schemeClr>
            </a:solidFill>
          </a:ln>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defRPr/>
            </a:pPr>
            <a:r>
              <a:rPr lang="tr-TR" altLang="tr-TR" sz="1000" b="1">
                <a:solidFill>
                  <a:schemeClr val="bg1"/>
                </a:solidFill>
                <a:cs typeface="Times New Roman" pitchFamily="18" charset="0"/>
              </a:rPr>
              <a:t>EĞİTİM VE ÖĞRETİM PROGRAMLARININ UYGULANMASI</a:t>
            </a:r>
            <a:endParaRPr lang="tr-TR" altLang="tr-TR" sz="1200">
              <a:solidFill>
                <a:schemeClr val="bg1"/>
              </a:solidFill>
              <a:latin typeface="Times New Roman" pitchFamily="18" charset="0"/>
              <a:cs typeface="Times New Roman" pitchFamily="18" charset="0"/>
            </a:endParaRPr>
          </a:p>
        </p:txBody>
      </p:sp>
      <p:sp>
        <p:nvSpPr>
          <p:cNvPr id="28" name="Left Arrow 27">
            <a:extLst>
              <a:ext uri="{FF2B5EF4-FFF2-40B4-BE49-F238E27FC236}">
                <a16:creationId xmlns:a16="http://schemas.microsoft.com/office/drawing/2014/main" id="{C51E64B5-C049-2D40-B592-9DEB057F9A1D}"/>
              </a:ext>
            </a:extLst>
          </p:cNvPr>
          <p:cNvSpPr/>
          <p:nvPr/>
        </p:nvSpPr>
        <p:spPr>
          <a:xfrm>
            <a:off x="6308725" y="4246563"/>
            <a:ext cx="2276475" cy="269875"/>
          </a:xfrm>
          <a:prstGeom prst="leftArrow">
            <a:avLst/>
          </a:prstGeom>
          <a:solidFill>
            <a:schemeClr val="bg2">
              <a:lumMod val="90000"/>
              <a:alpha val="24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26" name="Metin Kutusu 8">
            <a:extLst>
              <a:ext uri="{FF2B5EF4-FFF2-40B4-BE49-F238E27FC236}">
                <a16:creationId xmlns:a16="http://schemas.microsoft.com/office/drawing/2014/main" id="{CF99B427-CC92-0940-A484-7AA43E48A51D}"/>
              </a:ext>
            </a:extLst>
          </p:cNvPr>
          <p:cNvSpPr txBox="1"/>
          <p:nvPr/>
        </p:nvSpPr>
        <p:spPr>
          <a:xfrm>
            <a:off x="6827838" y="4824413"/>
            <a:ext cx="4164012" cy="355600"/>
          </a:xfrm>
          <a:prstGeom prst="rect">
            <a:avLst/>
          </a:prstGeom>
          <a:solidFill>
            <a:schemeClr val="bg2">
              <a:lumMod val="90000"/>
            </a:schemeClr>
          </a:solidFill>
          <a:ln w="6350">
            <a:solidFill>
              <a:schemeClr val="bg1">
                <a:lumMod val="50000"/>
              </a:schemeClr>
            </a:solidFill>
          </a:ln>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defRPr/>
            </a:pPr>
            <a:r>
              <a:rPr lang="tr-TR" altLang="tr-TR" sz="1000">
                <a:solidFill>
                  <a:schemeClr val="bg1"/>
                </a:solidFill>
                <a:cs typeface="Times New Roman" pitchFamily="18" charset="0"/>
              </a:rPr>
              <a:t>PROGRAM VE DERS KAZANIMLARININ İZLENMESİ</a:t>
            </a:r>
          </a:p>
        </p:txBody>
      </p:sp>
      <p:sp>
        <p:nvSpPr>
          <p:cNvPr id="34" name="Metin Kutusu 9">
            <a:extLst>
              <a:ext uri="{FF2B5EF4-FFF2-40B4-BE49-F238E27FC236}">
                <a16:creationId xmlns:a16="http://schemas.microsoft.com/office/drawing/2014/main" id="{8E95C681-2F05-0142-B6AF-A27B197F1208}"/>
              </a:ext>
            </a:extLst>
          </p:cNvPr>
          <p:cNvSpPr txBox="1"/>
          <p:nvPr/>
        </p:nvSpPr>
        <p:spPr>
          <a:xfrm>
            <a:off x="6827838" y="5237163"/>
            <a:ext cx="4164012" cy="412750"/>
          </a:xfrm>
          <a:prstGeom prst="rect">
            <a:avLst/>
          </a:prstGeom>
          <a:solidFill>
            <a:schemeClr val="bg2">
              <a:lumMod val="90000"/>
            </a:schemeClr>
          </a:solidFill>
          <a:ln w="6350">
            <a:solidFill>
              <a:schemeClr val="bg1">
                <a:lumMod val="50000"/>
              </a:schemeClr>
            </a:solidFill>
          </a:ln>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defRPr/>
            </a:pPr>
            <a:r>
              <a:rPr lang="tr-TR" altLang="tr-TR" sz="1000">
                <a:solidFill>
                  <a:schemeClr val="bg1"/>
                </a:solidFill>
                <a:cs typeface="Times New Roman" pitchFamily="18" charset="0"/>
              </a:rPr>
              <a:t>PROGRAMLARA İLİŞKİN DEĞERLENDİRME RAPORU HAZIRLANMASI</a:t>
            </a:r>
          </a:p>
        </p:txBody>
      </p:sp>
      <p:sp>
        <p:nvSpPr>
          <p:cNvPr id="35" name="Metin Kutusu 18">
            <a:extLst>
              <a:ext uri="{FF2B5EF4-FFF2-40B4-BE49-F238E27FC236}">
                <a16:creationId xmlns:a16="http://schemas.microsoft.com/office/drawing/2014/main" id="{85509C9F-135B-3441-AFBD-2E362460A1FF}"/>
              </a:ext>
            </a:extLst>
          </p:cNvPr>
          <p:cNvSpPr txBox="1"/>
          <p:nvPr/>
        </p:nvSpPr>
        <p:spPr>
          <a:xfrm>
            <a:off x="6827838" y="5697538"/>
            <a:ext cx="4164012" cy="349250"/>
          </a:xfrm>
          <a:prstGeom prst="rect">
            <a:avLst/>
          </a:prstGeom>
          <a:solidFill>
            <a:schemeClr val="bg2">
              <a:lumMod val="90000"/>
            </a:schemeClr>
          </a:solidFill>
          <a:ln w="6350">
            <a:solidFill>
              <a:schemeClr val="bg1">
                <a:lumMod val="50000"/>
              </a:schemeClr>
            </a:solidFill>
          </a:ln>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defRPr/>
            </a:pPr>
            <a:r>
              <a:rPr lang="tr-TR" altLang="tr-TR" sz="1000" dirty="0">
                <a:solidFill>
                  <a:schemeClr val="bg1"/>
                </a:solidFill>
                <a:cs typeface="Times New Roman" pitchFamily="18" charset="0"/>
              </a:rPr>
              <a:t>KURUL VE KOMİSYONLARDA  DEĞERLENDİRME</a:t>
            </a:r>
            <a:endParaRPr lang="tr-TR" altLang="tr-TR" sz="1200" dirty="0">
              <a:solidFill>
                <a:schemeClr val="bg1"/>
              </a:solidFill>
              <a:latin typeface="Times New Roman" pitchFamily="18" charset="0"/>
              <a:cs typeface="Times New Roman" pitchFamily="18" charset="0"/>
            </a:endParaRPr>
          </a:p>
        </p:txBody>
      </p:sp>
      <p:sp>
        <p:nvSpPr>
          <p:cNvPr id="36" name="Left Arrow 35">
            <a:extLst>
              <a:ext uri="{FF2B5EF4-FFF2-40B4-BE49-F238E27FC236}">
                <a16:creationId xmlns:a16="http://schemas.microsoft.com/office/drawing/2014/main" id="{D96D03BB-7751-B44E-81BF-BE29E19D7A38}"/>
              </a:ext>
            </a:extLst>
          </p:cNvPr>
          <p:cNvSpPr/>
          <p:nvPr/>
        </p:nvSpPr>
        <p:spPr>
          <a:xfrm>
            <a:off x="4964113" y="5145088"/>
            <a:ext cx="1771650" cy="234950"/>
          </a:xfrm>
          <a:prstGeom prst="leftArrow">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7" name="Metin Kutusu 12">
            <a:extLst>
              <a:ext uri="{FF2B5EF4-FFF2-40B4-BE49-F238E27FC236}">
                <a16:creationId xmlns:a16="http://schemas.microsoft.com/office/drawing/2014/main" id="{CF4AF0AB-FB7B-4A42-BF0E-00465C506A72}"/>
              </a:ext>
            </a:extLst>
          </p:cNvPr>
          <p:cNvSpPr txBox="1"/>
          <p:nvPr/>
        </p:nvSpPr>
        <p:spPr>
          <a:xfrm>
            <a:off x="182563" y="3957638"/>
            <a:ext cx="1589087" cy="593725"/>
          </a:xfrm>
          <a:prstGeom prst="rect">
            <a:avLst/>
          </a:prstGeom>
          <a:solidFill>
            <a:schemeClr val="bg2">
              <a:lumMod val="90000"/>
            </a:schemeClr>
          </a:solidFill>
          <a:ln w="6350">
            <a:solidFill>
              <a:schemeClr val="bg1">
                <a:lumMod val="50000"/>
              </a:schemeClr>
            </a:solidFill>
          </a:ln>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defRPr/>
            </a:pPr>
            <a:r>
              <a:rPr lang="tr-TR" altLang="tr-TR" sz="1400" b="1">
                <a:solidFill>
                  <a:srgbClr val="FFFFFF"/>
                </a:solidFill>
                <a:cs typeface="Times New Roman" pitchFamily="18" charset="0"/>
              </a:rPr>
              <a:t>İYİLEŞTİRME PLANLARI</a:t>
            </a:r>
            <a:endParaRPr lang="tr-TR" altLang="tr-TR" sz="1200">
              <a:latin typeface="Times New Roman" pitchFamily="18" charset="0"/>
              <a:cs typeface="Times New Roman" pitchFamily="18" charset="0"/>
            </a:endParaRPr>
          </a:p>
        </p:txBody>
      </p:sp>
      <p:sp>
        <p:nvSpPr>
          <p:cNvPr id="38" name="Left Arrow 37">
            <a:extLst>
              <a:ext uri="{FF2B5EF4-FFF2-40B4-BE49-F238E27FC236}">
                <a16:creationId xmlns:a16="http://schemas.microsoft.com/office/drawing/2014/main" id="{24298CEB-A072-E84C-B6B3-DFF8D0332B3D}"/>
              </a:ext>
            </a:extLst>
          </p:cNvPr>
          <p:cNvSpPr/>
          <p:nvPr/>
        </p:nvSpPr>
        <p:spPr>
          <a:xfrm rot="10800000">
            <a:off x="1789242" y="4159250"/>
            <a:ext cx="723900" cy="344488"/>
          </a:xfrm>
          <a:prstGeom prst="leftArrow">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55323" name="TextBox 3">
            <a:extLst>
              <a:ext uri="{FF2B5EF4-FFF2-40B4-BE49-F238E27FC236}">
                <a16:creationId xmlns:a16="http://schemas.microsoft.com/office/drawing/2014/main" id="{8796700A-09E4-DB4F-97C8-C8815556CA66}"/>
              </a:ext>
            </a:extLst>
          </p:cNvPr>
          <p:cNvSpPr txBox="1">
            <a:spLocks noChangeArrowheads="1"/>
          </p:cNvSpPr>
          <p:nvPr/>
        </p:nvSpPr>
        <p:spPr bwMode="auto">
          <a:xfrm>
            <a:off x="182563" y="2097088"/>
            <a:ext cx="66802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tr-TR" altLang="tr-TR" sz="2000" b="1"/>
              <a:t>4 ADIM GERÇEKLEŞTİĞİNDE PUKÖ DÖNGÜSÜ TAMAMLANIR.</a:t>
            </a:r>
          </a:p>
          <a:p>
            <a:pPr>
              <a:lnSpc>
                <a:spcPct val="100000"/>
              </a:lnSpc>
              <a:spcBef>
                <a:spcPct val="0"/>
              </a:spcBef>
              <a:buFontTx/>
              <a:buNone/>
            </a:pPr>
            <a:r>
              <a:rPr lang="tr-TR" altLang="tr-TR" sz="2000" b="1"/>
              <a:t>KALİTE GÜVENCESİ GERÇEKLEŞİR</a:t>
            </a:r>
          </a:p>
        </p:txBody>
      </p:sp>
      <p:sp>
        <p:nvSpPr>
          <p:cNvPr id="55324" name="TextBox 9">
            <a:extLst>
              <a:ext uri="{FF2B5EF4-FFF2-40B4-BE49-F238E27FC236}">
                <a16:creationId xmlns:a16="http://schemas.microsoft.com/office/drawing/2014/main" id="{2C42530D-FF66-3148-A04A-3C088759ECE5}"/>
              </a:ext>
            </a:extLst>
          </p:cNvPr>
          <p:cNvSpPr txBox="1">
            <a:spLocks noChangeArrowheads="1"/>
          </p:cNvSpPr>
          <p:nvPr/>
        </p:nvSpPr>
        <p:spPr bwMode="auto">
          <a:xfrm>
            <a:off x="111125" y="1027113"/>
            <a:ext cx="96520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tr-TR" altLang="tr-TR" sz="2000" b="1" dirty="0">
                <a:solidFill>
                  <a:srgbClr val="FF0000"/>
                </a:solidFill>
              </a:rPr>
              <a:t>BEKLENEN: </a:t>
            </a:r>
          </a:p>
          <a:p>
            <a:pPr>
              <a:lnSpc>
                <a:spcPct val="100000"/>
              </a:lnSpc>
              <a:spcBef>
                <a:spcPct val="0"/>
              </a:spcBef>
              <a:buFontTx/>
              <a:buNone/>
            </a:pPr>
            <a:r>
              <a:rPr lang="tr-TR" altLang="tr-TR" sz="2000" dirty="0">
                <a:solidFill>
                  <a:srgbClr val="FF0000"/>
                </a:solidFill>
              </a:rPr>
              <a:t>HER BİR ALT ÖLÇÜT İÇİN PUKÖ DÖNGÜSÜNÜN KAPATILMASI  VE SÜRDÜRÜLEBİLİR İYİLEŞTİRME  İÇİN KURUMSAL DÜZEYDE SİSTEM KURULMASIDIR.</a:t>
            </a:r>
          </a:p>
        </p:txBody>
      </p:sp>
      <p:sp>
        <p:nvSpPr>
          <p:cNvPr id="55325" name="TextBox 5">
            <a:extLst>
              <a:ext uri="{FF2B5EF4-FFF2-40B4-BE49-F238E27FC236}">
                <a16:creationId xmlns:a16="http://schemas.microsoft.com/office/drawing/2014/main" id="{6EBA5583-C510-2F4C-90FF-16257BBE6B7F}"/>
              </a:ext>
            </a:extLst>
          </p:cNvPr>
          <p:cNvSpPr txBox="1">
            <a:spLocks noChangeArrowheads="1"/>
          </p:cNvSpPr>
          <p:nvPr/>
        </p:nvSpPr>
        <p:spPr bwMode="auto">
          <a:xfrm>
            <a:off x="74613" y="76200"/>
            <a:ext cx="10633075"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 typeface="Arial" panose="020B0604020202020204" pitchFamily="34" charset="0"/>
              <a:buNone/>
            </a:pPr>
            <a:r>
              <a:rPr lang="tr-TR" altLang="tr-TR" sz="3200" b="1" dirty="0">
                <a:solidFill>
                  <a:srgbClr val="00B0F0"/>
                </a:solidFill>
              </a:rPr>
              <a:t>PUKÖ Çevrimi</a:t>
            </a:r>
          </a:p>
          <a:p>
            <a:pPr eaLnBrk="1" hangingPunct="1">
              <a:lnSpc>
                <a:spcPct val="100000"/>
              </a:lnSpc>
              <a:spcBef>
                <a:spcPct val="0"/>
              </a:spcBef>
              <a:buFont typeface="Arial" panose="020B0604020202020204" pitchFamily="34" charset="0"/>
              <a:buNone/>
            </a:pPr>
            <a:r>
              <a:rPr lang="tr-TR" altLang="tr-TR" sz="2400" b="1" dirty="0">
                <a:solidFill>
                  <a:srgbClr val="00B0F0"/>
                </a:solidFill>
              </a:rPr>
              <a:t>(Alt Ölçüt: </a:t>
            </a:r>
            <a:r>
              <a:rPr lang="tr-TR" sz="2400" b="1" dirty="0">
                <a:solidFill>
                  <a:srgbClr val="00B0F0"/>
                </a:solidFill>
              </a:rPr>
              <a:t>Program amaçları, çıktıları ve programın TYYÇ uyumu</a:t>
            </a:r>
            <a:r>
              <a:rPr lang="tr-TR" altLang="tr-TR" sz="2400" b="1" dirty="0">
                <a:solidFill>
                  <a:srgbClr val="00B0F0"/>
                </a:solidFill>
              </a:rPr>
              <a:t>)</a:t>
            </a:r>
            <a:endParaRPr lang="en-US" altLang="tr-TR" sz="2400" b="1" dirty="0">
              <a:solidFill>
                <a:srgbClr val="00B0F0"/>
              </a:solidFill>
            </a:endParaRPr>
          </a:p>
        </p:txBody>
      </p:sp>
      <p:cxnSp>
        <p:nvCxnSpPr>
          <p:cNvPr id="4" name="Straight Connector 3">
            <a:extLst>
              <a:ext uri="{FF2B5EF4-FFF2-40B4-BE49-F238E27FC236}">
                <a16:creationId xmlns:a16="http://schemas.microsoft.com/office/drawing/2014/main" id="{2F491806-5AB2-464A-A37B-B1A3271FC55F}"/>
              </a:ext>
            </a:extLst>
          </p:cNvPr>
          <p:cNvCxnSpPr/>
          <p:nvPr/>
        </p:nvCxnSpPr>
        <p:spPr>
          <a:xfrm>
            <a:off x="182563" y="1027113"/>
            <a:ext cx="9686925" cy="0"/>
          </a:xfrm>
          <a:prstGeom prst="line">
            <a:avLst/>
          </a:prstGeom>
          <a:ln w="41275"/>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F4196B86-895D-FC47-9CFB-60531D32EDFA}"/>
              </a:ext>
            </a:extLst>
          </p:cNvPr>
          <p:cNvCxnSpPr>
            <a:cxnSpLocks/>
          </p:cNvCxnSpPr>
          <p:nvPr/>
        </p:nvCxnSpPr>
        <p:spPr>
          <a:xfrm>
            <a:off x="182563" y="2805113"/>
            <a:ext cx="6362700" cy="0"/>
          </a:xfrm>
          <a:prstGeom prst="line">
            <a:avLst/>
          </a:prstGeom>
          <a:ln w="41275"/>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55AB1D69-C47C-C442-9B80-5E5D1DAE8CDE}"/>
              </a:ext>
            </a:extLst>
          </p:cNvPr>
          <p:cNvCxnSpPr/>
          <p:nvPr/>
        </p:nvCxnSpPr>
        <p:spPr>
          <a:xfrm>
            <a:off x="182563" y="2043113"/>
            <a:ext cx="9686925" cy="0"/>
          </a:xfrm>
          <a:prstGeom prst="line">
            <a:avLst/>
          </a:prstGeom>
          <a:ln w="41275"/>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İçerik Yer Tutucusu 5" descr="metin, ekran görüntüsü, yazı tipi, logo içeren bir resim&#10;&#10;Açıklama otomatik olarak oluşturuldu">
            <a:extLst>
              <a:ext uri="{FF2B5EF4-FFF2-40B4-BE49-F238E27FC236}">
                <a16:creationId xmlns:a16="http://schemas.microsoft.com/office/drawing/2014/main" id="{BE35930C-59D9-8900-2462-54884DEC45E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52450" y="321733"/>
            <a:ext cx="11087100" cy="6214534"/>
          </a:xfrm>
          <a:prstGeom prst="rect">
            <a:avLst/>
          </a:prstGeom>
        </p:spPr>
      </p:pic>
    </p:spTree>
    <p:extLst>
      <p:ext uri="{BB962C8B-B14F-4D97-AF65-F5344CB8AC3E}">
        <p14:creationId xmlns:p14="http://schemas.microsoft.com/office/powerpoint/2010/main" val="11718730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Metin kutusu 4"/>
          <p:cNvSpPr txBox="1">
            <a:spLocks noChangeArrowheads="1"/>
          </p:cNvSpPr>
          <p:nvPr/>
        </p:nvSpPr>
        <p:spPr bwMode="auto">
          <a:xfrm>
            <a:off x="533400" y="239713"/>
            <a:ext cx="41576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tr-TR" altLang="tr-TR" sz="2000">
                <a:solidFill>
                  <a:schemeClr val="bg1"/>
                </a:solidFill>
                <a:latin typeface="Gotham Narrow Book"/>
                <a:ea typeface="Gotham Narrow Book"/>
                <a:cs typeface="Gotham Narrow Book"/>
              </a:rPr>
              <a:t>KONU GİRİŞ SAYFASI </a:t>
            </a:r>
          </a:p>
        </p:txBody>
      </p:sp>
      <p:sp>
        <p:nvSpPr>
          <p:cNvPr id="169989" name="Metin kutusu 10"/>
          <p:cNvSpPr txBox="1">
            <a:spLocks noChangeArrowheads="1"/>
          </p:cNvSpPr>
          <p:nvPr/>
        </p:nvSpPr>
        <p:spPr bwMode="auto">
          <a:xfrm>
            <a:off x="533400" y="192088"/>
            <a:ext cx="1137285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tr-TR" altLang="tr-TR" b="1" dirty="0">
                <a:latin typeface="Gotham Narrow Book"/>
                <a:ea typeface="Gotham Narrow Book"/>
                <a:cs typeface="Gotham Narrow Book"/>
              </a:rPr>
              <a:t>ULUSLARARASI İLİŞKİLER BÖLÜMÜNÜN KALİTEYE YÖNELİK FAALİYETLERİ</a:t>
            </a:r>
            <a:endParaRPr lang="tr-TR" altLang="tr-TR" b="1" dirty="0">
              <a:solidFill>
                <a:schemeClr val="bg1"/>
              </a:solidFill>
              <a:latin typeface="Gotham Narrow Book"/>
              <a:ea typeface="Gotham Narrow Book"/>
              <a:cs typeface="Gotham Narrow Book"/>
            </a:endParaRPr>
          </a:p>
        </p:txBody>
      </p:sp>
      <p:sp>
        <p:nvSpPr>
          <p:cNvPr id="8" name="Rectangle 5">
            <a:extLst>
              <a:ext uri="{FF2B5EF4-FFF2-40B4-BE49-F238E27FC236}">
                <a16:creationId xmlns:a16="http://schemas.microsoft.com/office/drawing/2014/main" id="{45B0DB4D-0637-443A-9A78-B284A962D193}"/>
              </a:ext>
            </a:extLst>
          </p:cNvPr>
          <p:cNvSpPr/>
          <p:nvPr/>
        </p:nvSpPr>
        <p:spPr>
          <a:xfrm>
            <a:off x="533400" y="1473497"/>
            <a:ext cx="11125200" cy="3926909"/>
          </a:xfrm>
          <a:prstGeom prst="rect">
            <a:avLst/>
          </a:prstGeom>
        </p:spPr>
        <p:txBody>
          <a:bodyPr wrap="square">
            <a:spAutoFit/>
          </a:bodyPr>
          <a:lstStyle/>
          <a:p>
            <a:pPr marL="342900" indent="-342900">
              <a:lnSpc>
                <a:spcPct val="115000"/>
              </a:lnSpc>
              <a:spcBef>
                <a:spcPts val="600"/>
              </a:spcBef>
              <a:spcAft>
                <a:spcPts val="600"/>
              </a:spcAft>
              <a:buFont typeface="Arial" panose="020B0604020202020204" pitchFamily="34" charset="0"/>
              <a:buChar char="•"/>
              <a:defRPr/>
            </a:pPr>
            <a:r>
              <a:rPr lang="tr-TR" sz="2400" b="1" dirty="0">
                <a:solidFill>
                  <a:srgbClr val="002060"/>
                </a:solidFill>
                <a:ea typeface="Calibri" panose="020F0502020204030204" pitchFamily="34" charset="0"/>
                <a:cs typeface="Times New Roman" panose="02020603050405020304" pitchFamily="18" charset="0"/>
              </a:rPr>
              <a:t>Bölüm misyon ve vizyonu belirlenerek web sitesinde yayınlandı.</a:t>
            </a:r>
          </a:p>
          <a:p>
            <a:pPr marL="342900" indent="-342900">
              <a:lnSpc>
                <a:spcPct val="115000"/>
              </a:lnSpc>
              <a:spcBef>
                <a:spcPts val="600"/>
              </a:spcBef>
              <a:spcAft>
                <a:spcPts val="600"/>
              </a:spcAft>
              <a:buFont typeface="Arial" panose="020B0604020202020204" pitchFamily="34" charset="0"/>
              <a:buChar char="•"/>
              <a:defRPr/>
            </a:pPr>
            <a:r>
              <a:rPr lang="tr-TR" sz="2400" b="1" dirty="0">
                <a:solidFill>
                  <a:srgbClr val="002060"/>
                </a:solidFill>
                <a:ea typeface="Calibri" panose="020F0502020204030204" pitchFamily="34" charset="0"/>
                <a:cs typeface="Times New Roman" panose="02020603050405020304" pitchFamily="18" charset="0"/>
              </a:rPr>
              <a:t>Ders programı güncellemeleri, Ders Bilgi Formları güncellemeleri, Program Çıktıları ve Derslerle İlişki Matrisleri, Amaç ve Öğrenme Çıktıları (TYYÇ) belirlenerek bölüm web sitesinde yayınlandı. </a:t>
            </a:r>
          </a:p>
          <a:p>
            <a:pPr marL="342900" marR="0" lvl="0" indent="-342900" algn="l" defTabSz="914400" rtl="0" eaLnBrk="1" fontAlgn="auto" latinLnBrk="0" hangingPunct="1">
              <a:lnSpc>
                <a:spcPct val="115000"/>
              </a:lnSpc>
              <a:spcBef>
                <a:spcPts val="600"/>
              </a:spcBef>
              <a:spcAft>
                <a:spcPts val="600"/>
              </a:spcAft>
              <a:buClrTx/>
              <a:buSzTx/>
              <a:buFont typeface="Arial" panose="020B0604020202020204" pitchFamily="34" charset="0"/>
              <a:buChar char="•"/>
              <a:tabLst/>
              <a:defRPr/>
            </a:pPr>
            <a:r>
              <a:rPr kumimoji="0" lang="tr-TR" sz="2400" b="1" i="0" u="none" strike="noStrike" kern="1200" cap="none" spc="0" normalizeH="0" baseline="0" noProof="0" dirty="0">
                <a:ln>
                  <a:noFill/>
                </a:ln>
                <a:solidFill>
                  <a:srgbClr val="002060"/>
                </a:solidFill>
                <a:effectLst/>
                <a:uLnTx/>
                <a:uFillTx/>
                <a:latin typeface="Calibri" panose="020F0502020204030204"/>
                <a:ea typeface="Calibri" panose="020F0502020204030204" pitchFamily="34" charset="0"/>
                <a:cs typeface="Times New Roman" panose="02020603050405020304" pitchFamily="18" charset="0"/>
              </a:rPr>
              <a:t>2022, 2023, 2024 yılları Kasım-Aralık aylarında bölüm KİDR raporları yazıldı, rektörlük ve YÖK’ten gelen geri bildirimlerle düzeltmeleri yapıldı.</a:t>
            </a:r>
          </a:p>
          <a:p>
            <a:pPr marL="342900" marR="0" lvl="0" indent="-342900" algn="l" defTabSz="914400" rtl="0" eaLnBrk="1" fontAlgn="auto" latinLnBrk="0" hangingPunct="1">
              <a:lnSpc>
                <a:spcPct val="115000"/>
              </a:lnSpc>
              <a:spcBef>
                <a:spcPts val="600"/>
              </a:spcBef>
              <a:spcAft>
                <a:spcPts val="600"/>
              </a:spcAft>
              <a:buClrTx/>
              <a:buSzTx/>
              <a:buFont typeface="Arial" panose="020B0604020202020204" pitchFamily="34" charset="0"/>
              <a:buChar char="•"/>
              <a:tabLst/>
              <a:defRPr/>
            </a:pPr>
            <a:r>
              <a:rPr lang="tr-TR" sz="2400" b="1" dirty="0">
                <a:solidFill>
                  <a:srgbClr val="002060"/>
                </a:solidFill>
                <a:latin typeface="Calibri" panose="020F0502020204030204"/>
                <a:ea typeface="Calibri" panose="020F0502020204030204" pitchFamily="34" charset="0"/>
                <a:cs typeface="Times New Roman" panose="02020603050405020304" pitchFamily="18" charset="0"/>
              </a:rPr>
              <a:t>Bölüm kalite komisyonu 2022 yılından beri düzenli senede 4 kez toplanmaktadır, toplantı tutanak ve içerikleri web sitemizde yayınlanmaktadır.</a:t>
            </a:r>
            <a:endParaRPr kumimoji="0" lang="tr-TR" sz="2400" b="1" i="0" u="none" strike="noStrike" kern="1200" cap="none" spc="0" normalizeH="0" baseline="0" noProof="0" dirty="0">
              <a:ln>
                <a:noFill/>
              </a:ln>
              <a:solidFill>
                <a:srgbClr val="002060"/>
              </a:solidFill>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97496169"/>
      </p:ext>
    </p:extLst>
  </p:cSld>
  <p:clrMapOvr>
    <a:masterClrMapping/>
  </p:clrMapOvr>
  <p:transition spd="slow">
    <p:push dir="u"/>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7C22B3-ADCE-63EC-2A5D-6AC33C412839}"/>
            </a:ext>
          </a:extLst>
        </p:cNvPr>
        <p:cNvGrpSpPr/>
        <p:nvPr/>
      </p:nvGrpSpPr>
      <p:grpSpPr>
        <a:xfrm>
          <a:off x="0" y="0"/>
          <a:ext cx="0" cy="0"/>
          <a:chOff x="0" y="0"/>
          <a:chExt cx="0" cy="0"/>
        </a:xfrm>
      </p:grpSpPr>
      <p:sp>
        <p:nvSpPr>
          <p:cNvPr id="169986" name="Metin kutusu 4">
            <a:extLst>
              <a:ext uri="{FF2B5EF4-FFF2-40B4-BE49-F238E27FC236}">
                <a16:creationId xmlns:a16="http://schemas.microsoft.com/office/drawing/2014/main" id="{E6DDE976-AC72-C48C-C638-7B722F9516F6}"/>
              </a:ext>
            </a:extLst>
          </p:cNvPr>
          <p:cNvSpPr txBox="1">
            <a:spLocks noChangeArrowheads="1"/>
          </p:cNvSpPr>
          <p:nvPr/>
        </p:nvSpPr>
        <p:spPr bwMode="auto">
          <a:xfrm>
            <a:off x="533400" y="239713"/>
            <a:ext cx="41576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tr-TR" altLang="tr-TR" sz="2000">
                <a:solidFill>
                  <a:schemeClr val="bg1"/>
                </a:solidFill>
                <a:latin typeface="Gotham Narrow Book"/>
                <a:ea typeface="Gotham Narrow Book"/>
                <a:cs typeface="Gotham Narrow Book"/>
              </a:rPr>
              <a:t>KONU GİRİŞ SAYFASI </a:t>
            </a:r>
          </a:p>
        </p:txBody>
      </p:sp>
      <p:sp>
        <p:nvSpPr>
          <p:cNvPr id="169989" name="Metin kutusu 10">
            <a:extLst>
              <a:ext uri="{FF2B5EF4-FFF2-40B4-BE49-F238E27FC236}">
                <a16:creationId xmlns:a16="http://schemas.microsoft.com/office/drawing/2014/main" id="{7F5C1097-128F-2A44-D25D-5B27182127BA}"/>
              </a:ext>
            </a:extLst>
          </p:cNvPr>
          <p:cNvSpPr txBox="1">
            <a:spLocks noChangeArrowheads="1"/>
          </p:cNvSpPr>
          <p:nvPr/>
        </p:nvSpPr>
        <p:spPr bwMode="auto">
          <a:xfrm>
            <a:off x="533400" y="192088"/>
            <a:ext cx="1137285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tr-TR" altLang="tr-TR" b="1" dirty="0">
                <a:latin typeface="Gotham Narrow Book"/>
                <a:ea typeface="Gotham Narrow Book"/>
                <a:cs typeface="Gotham Narrow Book"/>
              </a:rPr>
              <a:t>ULUSLARARASI İLİŞKİLER BÖLÜMÜNÜN KALİTEYE YÖNELİK FAALİYETLERİ</a:t>
            </a:r>
          </a:p>
        </p:txBody>
      </p:sp>
      <p:sp>
        <p:nvSpPr>
          <p:cNvPr id="8" name="Rectangle 5">
            <a:extLst>
              <a:ext uri="{FF2B5EF4-FFF2-40B4-BE49-F238E27FC236}">
                <a16:creationId xmlns:a16="http://schemas.microsoft.com/office/drawing/2014/main" id="{AE9D88BB-1911-D5D1-302A-68871C665C9E}"/>
              </a:ext>
            </a:extLst>
          </p:cNvPr>
          <p:cNvSpPr/>
          <p:nvPr/>
        </p:nvSpPr>
        <p:spPr>
          <a:xfrm>
            <a:off x="533400" y="1473497"/>
            <a:ext cx="11125200" cy="4714817"/>
          </a:xfrm>
          <a:prstGeom prst="rect">
            <a:avLst/>
          </a:prstGeom>
        </p:spPr>
        <p:txBody>
          <a:bodyPr wrap="square">
            <a:spAutoFit/>
          </a:bodyPr>
          <a:lstStyle/>
          <a:p>
            <a:pPr marL="342900" marR="0" lvl="0" indent="-342900" algn="l" defTabSz="914400" rtl="0" eaLnBrk="1" fontAlgn="auto" latinLnBrk="0" hangingPunct="1">
              <a:lnSpc>
                <a:spcPct val="115000"/>
              </a:lnSpc>
              <a:spcBef>
                <a:spcPts val="600"/>
              </a:spcBef>
              <a:spcAft>
                <a:spcPts val="600"/>
              </a:spcAft>
              <a:buClrTx/>
              <a:buSzTx/>
              <a:buFont typeface="Arial" panose="020B0604020202020204" pitchFamily="34" charset="0"/>
              <a:buChar char="•"/>
              <a:tabLst/>
              <a:defRPr/>
            </a:pPr>
            <a:r>
              <a:rPr kumimoji="0" lang="tr-TR" sz="2400" b="1" i="0" u="none" strike="noStrike" kern="1200" cap="none" spc="0" normalizeH="0" baseline="0" noProof="0" dirty="0">
                <a:ln>
                  <a:noFill/>
                </a:ln>
                <a:solidFill>
                  <a:srgbClr val="002060"/>
                </a:solidFill>
                <a:effectLst/>
                <a:uLnTx/>
                <a:uFillTx/>
                <a:latin typeface="Calibri" panose="020F0502020204030204"/>
                <a:ea typeface="Calibri" panose="020F0502020204030204" pitchFamily="34" charset="0"/>
                <a:cs typeface="Times New Roman" panose="02020603050405020304" pitchFamily="18" charset="0"/>
              </a:rPr>
              <a:t>2022 yılında iç ve dış paydaşlar belirlendi:</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err="1">
                <a:ln>
                  <a:noFill/>
                </a:ln>
                <a:solidFill>
                  <a:srgbClr val="002060"/>
                </a:solidFill>
                <a:effectLst/>
                <a:uLnTx/>
                <a:uFillTx/>
                <a:latin typeface="Calibri" panose="020F0502020204030204"/>
                <a:ea typeface="+mn-ea"/>
                <a:cs typeface="+mn-cs"/>
              </a:rPr>
              <a:t>İç</a:t>
            </a:r>
            <a:r>
              <a:rPr kumimoji="0" lang="en-US" sz="2400" b="1" i="0" u="none" strike="noStrike" kern="1200" cap="none" spc="0" normalizeH="0" baseline="0" noProof="0" dirty="0">
                <a:ln>
                  <a:noFill/>
                </a:ln>
                <a:solidFill>
                  <a:srgbClr val="002060"/>
                </a:solidFill>
                <a:effectLst/>
                <a:uLnTx/>
                <a:uFillTx/>
                <a:latin typeface="Calibri" panose="020F0502020204030204"/>
                <a:ea typeface="+mn-ea"/>
                <a:cs typeface="+mn-cs"/>
              </a:rPr>
              <a:t> </a:t>
            </a:r>
            <a:r>
              <a:rPr kumimoji="0" lang="en-US" sz="2400" b="1" i="0" u="none" strike="noStrike" kern="1200" cap="none" spc="0" normalizeH="0" baseline="0" noProof="0" dirty="0" err="1">
                <a:ln>
                  <a:noFill/>
                </a:ln>
                <a:solidFill>
                  <a:srgbClr val="002060"/>
                </a:solidFill>
                <a:effectLst/>
                <a:uLnTx/>
                <a:uFillTx/>
                <a:latin typeface="Calibri" panose="020F0502020204030204"/>
                <a:ea typeface="+mn-ea"/>
                <a:cs typeface="+mn-cs"/>
              </a:rPr>
              <a:t>Paydaşlarımız</a:t>
            </a:r>
            <a:r>
              <a:rPr kumimoji="0" lang="tr-TR" sz="2400" b="1" i="0" u="none" strike="noStrike" kern="1200" cap="none" spc="0" normalizeH="0" baseline="0" noProof="0" dirty="0">
                <a:ln>
                  <a:noFill/>
                </a:ln>
                <a:solidFill>
                  <a:srgbClr val="002060"/>
                </a:solidFill>
                <a:effectLst/>
                <a:uLnTx/>
                <a:uFillTx/>
                <a:latin typeface="Calibri" panose="020F0502020204030204"/>
                <a:ea typeface="+mn-ea"/>
                <a:cs typeface="+mn-cs"/>
              </a:rPr>
              <a:t>: </a:t>
            </a:r>
            <a:r>
              <a:rPr kumimoji="0" lang="en-US" sz="2400" b="0" i="0" u="none" strike="noStrike" kern="1200" cap="none" spc="0" normalizeH="0" baseline="0" noProof="0" dirty="0" err="1">
                <a:ln>
                  <a:noFill/>
                </a:ln>
                <a:solidFill>
                  <a:srgbClr val="002060"/>
                </a:solidFill>
                <a:effectLst/>
                <a:uLnTx/>
                <a:uFillTx/>
                <a:latin typeface="Calibri" panose="020F0502020204030204"/>
                <a:ea typeface="+mn-ea"/>
                <a:cs typeface="+mn-cs"/>
              </a:rPr>
              <a:t>Öğrenciler</a:t>
            </a:r>
            <a:r>
              <a:rPr kumimoji="0" lang="en-US" sz="2400" b="0" i="0" u="none" strike="noStrike" kern="1200" cap="none" spc="0" normalizeH="0" baseline="0" noProof="0" dirty="0">
                <a:ln>
                  <a:noFill/>
                </a:ln>
                <a:solidFill>
                  <a:srgbClr val="002060"/>
                </a:solidFill>
                <a:effectLst/>
                <a:uLnTx/>
                <a:uFillTx/>
                <a:latin typeface="Calibri" panose="020F0502020204030204"/>
                <a:ea typeface="+mn-ea"/>
                <a:cs typeface="+mn-cs"/>
              </a:rPr>
              <a:t>,</a:t>
            </a:r>
            <a:r>
              <a:rPr kumimoji="0" lang="tr-TR" sz="2400" b="0" i="0" u="none" strike="noStrike" kern="1200" cap="none" spc="0" normalizeH="0" baseline="0" noProof="0" dirty="0">
                <a:ln>
                  <a:noFill/>
                </a:ln>
                <a:solidFill>
                  <a:srgbClr val="002060"/>
                </a:solidFill>
                <a:effectLst/>
                <a:uLnTx/>
                <a:uFillTx/>
                <a:latin typeface="Calibri" panose="020F0502020204030204"/>
                <a:ea typeface="+mn-ea"/>
                <a:cs typeface="+mn-cs"/>
              </a:rPr>
              <a:t> </a:t>
            </a:r>
            <a:r>
              <a:rPr kumimoji="0" lang="en-US" sz="2400" b="0" i="0" u="none" strike="noStrike" kern="1200" cap="none" spc="0" normalizeH="0" baseline="0" noProof="0" dirty="0" err="1">
                <a:ln>
                  <a:noFill/>
                </a:ln>
                <a:solidFill>
                  <a:srgbClr val="002060"/>
                </a:solidFill>
                <a:effectLst/>
                <a:uLnTx/>
                <a:uFillTx/>
                <a:latin typeface="Calibri" panose="020F0502020204030204"/>
                <a:ea typeface="+mn-ea"/>
                <a:cs typeface="+mn-cs"/>
              </a:rPr>
              <a:t>Öğretim</a:t>
            </a:r>
            <a:r>
              <a:rPr kumimoji="0" lang="en-US" sz="2400" b="0" i="0" u="none" strike="noStrike" kern="1200" cap="none" spc="0" normalizeH="0" baseline="0" noProof="0" dirty="0">
                <a:ln>
                  <a:noFill/>
                </a:ln>
                <a:solidFill>
                  <a:srgbClr val="002060"/>
                </a:solidFill>
                <a:effectLst/>
                <a:uLnTx/>
                <a:uFillTx/>
                <a:latin typeface="Calibri" panose="020F0502020204030204"/>
                <a:ea typeface="+mn-ea"/>
                <a:cs typeface="+mn-cs"/>
              </a:rPr>
              <a:t> </a:t>
            </a:r>
            <a:r>
              <a:rPr kumimoji="0" lang="en-US" sz="2400" b="0" i="0" u="none" strike="noStrike" kern="1200" cap="none" spc="0" normalizeH="0" baseline="0" noProof="0" dirty="0" err="1">
                <a:ln>
                  <a:noFill/>
                </a:ln>
                <a:solidFill>
                  <a:srgbClr val="002060"/>
                </a:solidFill>
                <a:effectLst/>
                <a:uLnTx/>
                <a:uFillTx/>
                <a:latin typeface="Calibri" panose="020F0502020204030204"/>
                <a:ea typeface="+mn-ea"/>
                <a:cs typeface="+mn-cs"/>
              </a:rPr>
              <a:t>Elemanları</a:t>
            </a:r>
            <a:r>
              <a:rPr kumimoji="0" lang="en-US" sz="2400" b="0" i="0" u="none" strike="noStrike" kern="1200" cap="none" spc="0" normalizeH="0" baseline="0" noProof="0" dirty="0">
                <a:ln>
                  <a:noFill/>
                </a:ln>
                <a:solidFill>
                  <a:srgbClr val="002060"/>
                </a:solidFill>
                <a:effectLst/>
                <a:uLnTx/>
                <a:uFillTx/>
                <a:latin typeface="Calibri" panose="020F0502020204030204"/>
                <a:ea typeface="+mn-ea"/>
                <a:cs typeface="+mn-cs"/>
              </a:rPr>
              <a:t>,</a:t>
            </a:r>
            <a:r>
              <a:rPr kumimoji="0" lang="tr-TR" sz="2400" b="0" i="0" u="none" strike="noStrike" kern="1200" cap="none" spc="0" normalizeH="0" baseline="0" noProof="0" dirty="0">
                <a:ln>
                  <a:noFill/>
                </a:ln>
                <a:solidFill>
                  <a:srgbClr val="002060"/>
                </a:solidFill>
                <a:effectLst/>
                <a:uLnTx/>
                <a:uFillTx/>
                <a:latin typeface="Calibri" panose="020F0502020204030204"/>
                <a:ea typeface="+mn-ea"/>
                <a:cs typeface="+mn-cs"/>
              </a:rPr>
              <a:t> </a:t>
            </a:r>
            <a:r>
              <a:rPr kumimoji="0" lang="en-US" sz="2400" b="0" i="0" u="none" strike="noStrike" kern="1200" cap="none" spc="0" normalizeH="0" baseline="0" noProof="0" dirty="0" err="1">
                <a:ln>
                  <a:noFill/>
                </a:ln>
                <a:solidFill>
                  <a:srgbClr val="002060"/>
                </a:solidFill>
                <a:effectLst/>
                <a:uLnTx/>
                <a:uFillTx/>
                <a:latin typeface="Calibri" panose="020F0502020204030204"/>
                <a:ea typeface="+mn-ea"/>
                <a:cs typeface="+mn-cs"/>
              </a:rPr>
              <a:t>Fakülte</a:t>
            </a:r>
            <a:r>
              <a:rPr kumimoji="0" lang="en-US" sz="2400" b="0" i="0" u="none" strike="noStrike" kern="1200" cap="none" spc="0" normalizeH="0" baseline="0" noProof="0" dirty="0">
                <a:ln>
                  <a:noFill/>
                </a:ln>
                <a:solidFill>
                  <a:srgbClr val="002060"/>
                </a:solidFill>
                <a:effectLst/>
                <a:uLnTx/>
                <a:uFillTx/>
                <a:latin typeface="Calibri" panose="020F0502020204030204"/>
                <a:ea typeface="+mn-ea"/>
                <a:cs typeface="+mn-cs"/>
              </a:rPr>
              <a:t> </a:t>
            </a:r>
            <a:r>
              <a:rPr kumimoji="0" lang="en-US" sz="2400" b="0" i="0" u="none" strike="noStrike" kern="1200" cap="none" spc="0" normalizeH="0" baseline="0" noProof="0" dirty="0" err="1">
                <a:ln>
                  <a:noFill/>
                </a:ln>
                <a:solidFill>
                  <a:srgbClr val="002060"/>
                </a:solidFill>
                <a:effectLst/>
                <a:uLnTx/>
                <a:uFillTx/>
                <a:latin typeface="Calibri" panose="020F0502020204030204"/>
                <a:ea typeface="+mn-ea"/>
                <a:cs typeface="+mn-cs"/>
              </a:rPr>
              <a:t>Yönetimi</a:t>
            </a:r>
            <a:r>
              <a:rPr kumimoji="0" lang="en-US" sz="2400" b="0" i="0" u="none" strike="noStrike" kern="1200" cap="none" spc="0" normalizeH="0" baseline="0" noProof="0" dirty="0">
                <a:ln>
                  <a:noFill/>
                </a:ln>
                <a:solidFill>
                  <a:srgbClr val="002060"/>
                </a:solidFill>
                <a:effectLst/>
                <a:uLnTx/>
                <a:uFillTx/>
                <a:latin typeface="Calibri" panose="020F0502020204030204"/>
                <a:ea typeface="+mn-ea"/>
                <a:cs typeface="+mn-cs"/>
              </a:rPr>
              <a:t>,</a:t>
            </a:r>
            <a:r>
              <a:rPr kumimoji="0" lang="tr-TR" sz="2400" b="0" i="0" u="none" strike="noStrike" kern="1200" cap="none" spc="0" normalizeH="0" baseline="0" noProof="0" dirty="0">
                <a:ln>
                  <a:noFill/>
                </a:ln>
                <a:solidFill>
                  <a:srgbClr val="002060"/>
                </a:solidFill>
                <a:effectLst/>
                <a:uLnTx/>
                <a:uFillTx/>
                <a:latin typeface="Calibri" panose="020F0502020204030204"/>
                <a:ea typeface="+mn-ea"/>
                <a:cs typeface="+mn-cs"/>
              </a:rPr>
              <a:t> </a:t>
            </a:r>
            <a:r>
              <a:rPr kumimoji="0" lang="en-US" sz="2400" b="0" i="0" u="none" strike="noStrike" kern="1200" cap="none" spc="0" normalizeH="0" baseline="0" noProof="0" dirty="0" err="1">
                <a:ln>
                  <a:noFill/>
                </a:ln>
                <a:solidFill>
                  <a:srgbClr val="002060"/>
                </a:solidFill>
                <a:effectLst/>
                <a:uLnTx/>
                <a:uFillTx/>
                <a:latin typeface="Calibri" panose="020F0502020204030204"/>
                <a:ea typeface="+mn-ea"/>
                <a:cs typeface="+mn-cs"/>
              </a:rPr>
              <a:t>Üniversite</a:t>
            </a:r>
            <a:r>
              <a:rPr kumimoji="0" lang="en-US" sz="2400" b="0" i="0" u="none" strike="noStrike" kern="1200" cap="none" spc="0" normalizeH="0" baseline="0" noProof="0" dirty="0">
                <a:ln>
                  <a:noFill/>
                </a:ln>
                <a:solidFill>
                  <a:srgbClr val="002060"/>
                </a:solidFill>
                <a:effectLst/>
                <a:uLnTx/>
                <a:uFillTx/>
                <a:latin typeface="Calibri" panose="020F0502020204030204"/>
                <a:ea typeface="+mn-ea"/>
                <a:cs typeface="+mn-cs"/>
              </a:rPr>
              <a:t> </a:t>
            </a:r>
            <a:r>
              <a:rPr kumimoji="0" lang="en-US" sz="2400" b="0" i="0" u="none" strike="noStrike" kern="1200" cap="none" spc="0" normalizeH="0" baseline="0" noProof="0" dirty="0" err="1">
                <a:ln>
                  <a:noFill/>
                </a:ln>
                <a:solidFill>
                  <a:srgbClr val="002060"/>
                </a:solidFill>
                <a:effectLst/>
                <a:uLnTx/>
                <a:uFillTx/>
                <a:latin typeface="Calibri" panose="020F0502020204030204"/>
                <a:ea typeface="+mn-ea"/>
                <a:cs typeface="+mn-cs"/>
              </a:rPr>
              <a:t>Yönetimi</a:t>
            </a:r>
            <a:endParaRPr kumimoji="0" lang="en-US" sz="2400" b="0"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err="1">
                <a:ln>
                  <a:noFill/>
                </a:ln>
                <a:solidFill>
                  <a:srgbClr val="002060"/>
                </a:solidFill>
                <a:effectLst/>
                <a:uLnTx/>
                <a:uFillTx/>
                <a:latin typeface="Calibri" panose="020F0502020204030204"/>
                <a:ea typeface="+mn-ea"/>
                <a:cs typeface="+mn-cs"/>
              </a:rPr>
              <a:t>Dış</a:t>
            </a:r>
            <a:r>
              <a:rPr kumimoji="0" lang="en-US" sz="2400" b="1" i="0" u="none" strike="noStrike" kern="1200" cap="none" spc="0" normalizeH="0" baseline="0" noProof="0" dirty="0">
                <a:ln>
                  <a:noFill/>
                </a:ln>
                <a:solidFill>
                  <a:srgbClr val="002060"/>
                </a:solidFill>
                <a:effectLst/>
                <a:uLnTx/>
                <a:uFillTx/>
                <a:latin typeface="Calibri" panose="020F0502020204030204"/>
                <a:ea typeface="+mn-ea"/>
                <a:cs typeface="+mn-cs"/>
              </a:rPr>
              <a:t> </a:t>
            </a:r>
            <a:r>
              <a:rPr kumimoji="0" lang="en-US" sz="2400" b="1" i="0" u="none" strike="noStrike" kern="1200" cap="none" spc="0" normalizeH="0" baseline="0" noProof="0" dirty="0" err="1">
                <a:ln>
                  <a:noFill/>
                </a:ln>
                <a:solidFill>
                  <a:srgbClr val="002060"/>
                </a:solidFill>
                <a:effectLst/>
                <a:uLnTx/>
                <a:uFillTx/>
                <a:latin typeface="Calibri" panose="020F0502020204030204"/>
                <a:ea typeface="+mn-ea"/>
                <a:cs typeface="+mn-cs"/>
              </a:rPr>
              <a:t>Paydaşlarımız</a:t>
            </a:r>
            <a:r>
              <a:rPr kumimoji="0" lang="tr-TR" sz="2400" b="1" i="0" u="none" strike="noStrike" kern="1200" cap="none" spc="0" normalizeH="0" baseline="0" noProof="0" dirty="0">
                <a:ln>
                  <a:noFill/>
                </a:ln>
                <a:solidFill>
                  <a:prstClr val="black"/>
                </a:solidFill>
                <a:effectLst/>
                <a:uLnTx/>
                <a:uFillTx/>
                <a:latin typeface="Calibri" panose="020F0502020204030204"/>
                <a:ea typeface="+mn-ea"/>
                <a:cs typeface="+mn-cs"/>
              </a:rPr>
              <a:t>:</a:t>
            </a:r>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err="1">
                <a:ln>
                  <a:noFill/>
                </a:ln>
                <a:solidFill>
                  <a:srgbClr val="002060"/>
                </a:solidFill>
                <a:effectLst/>
                <a:uLnTx/>
                <a:uFillTx/>
                <a:latin typeface="Calibri" panose="020F0502020204030204"/>
                <a:ea typeface="+mn-ea"/>
                <a:cs typeface="+mn-cs"/>
              </a:rPr>
              <a:t>Aile</a:t>
            </a:r>
            <a:r>
              <a:rPr kumimoji="0" lang="en-US" sz="2400" b="0" i="0" u="none" strike="noStrike" kern="1200" cap="none" spc="0" normalizeH="0" baseline="0" noProof="0" dirty="0">
                <a:ln>
                  <a:noFill/>
                </a:ln>
                <a:solidFill>
                  <a:srgbClr val="002060"/>
                </a:solidFill>
                <a:effectLst/>
                <a:uLnTx/>
                <a:uFillTx/>
                <a:latin typeface="Calibri" panose="020F0502020204030204"/>
                <a:ea typeface="+mn-ea"/>
                <a:cs typeface="+mn-cs"/>
              </a:rPr>
              <a:t> </a:t>
            </a:r>
            <a:r>
              <a:rPr kumimoji="0" lang="en-US" sz="2400" b="0" i="0" u="none" strike="noStrike" kern="1200" cap="none" spc="0" normalizeH="0" baseline="0" noProof="0" dirty="0" err="1">
                <a:ln>
                  <a:noFill/>
                </a:ln>
                <a:solidFill>
                  <a:srgbClr val="002060"/>
                </a:solidFill>
                <a:effectLst/>
                <a:uLnTx/>
                <a:uFillTx/>
                <a:latin typeface="Calibri" panose="020F0502020204030204"/>
                <a:ea typeface="+mn-ea"/>
                <a:cs typeface="+mn-cs"/>
              </a:rPr>
              <a:t>ve</a:t>
            </a:r>
            <a:r>
              <a:rPr kumimoji="0" lang="en-US" sz="2400" b="0" i="0" u="none" strike="noStrike" kern="1200" cap="none" spc="0" normalizeH="0" baseline="0" noProof="0" dirty="0">
                <a:ln>
                  <a:noFill/>
                </a:ln>
                <a:solidFill>
                  <a:srgbClr val="002060"/>
                </a:solidFill>
                <a:effectLst/>
                <a:uLnTx/>
                <a:uFillTx/>
                <a:latin typeface="Calibri" panose="020F0502020204030204"/>
                <a:ea typeface="+mn-ea"/>
                <a:cs typeface="+mn-cs"/>
              </a:rPr>
              <a:t> </a:t>
            </a:r>
            <a:r>
              <a:rPr kumimoji="0" lang="en-US" sz="2400" b="0" i="0" u="none" strike="noStrike" kern="1200" cap="none" spc="0" normalizeH="0" baseline="0" noProof="0" dirty="0" err="1">
                <a:ln>
                  <a:noFill/>
                </a:ln>
                <a:solidFill>
                  <a:srgbClr val="002060"/>
                </a:solidFill>
                <a:effectLst/>
                <a:uLnTx/>
                <a:uFillTx/>
                <a:latin typeface="Calibri" panose="020F0502020204030204"/>
                <a:ea typeface="+mn-ea"/>
                <a:cs typeface="+mn-cs"/>
              </a:rPr>
              <a:t>Sosyal</a:t>
            </a:r>
            <a:r>
              <a:rPr kumimoji="0" lang="en-US" sz="2400" b="0" i="0" u="none" strike="noStrike" kern="1200" cap="none" spc="0" normalizeH="0" baseline="0" noProof="0" dirty="0">
                <a:ln>
                  <a:noFill/>
                </a:ln>
                <a:solidFill>
                  <a:srgbClr val="002060"/>
                </a:solidFill>
                <a:effectLst/>
                <a:uLnTx/>
                <a:uFillTx/>
                <a:latin typeface="Calibri" panose="020F0502020204030204"/>
                <a:ea typeface="+mn-ea"/>
                <a:cs typeface="+mn-cs"/>
              </a:rPr>
              <a:t> </a:t>
            </a:r>
            <a:r>
              <a:rPr kumimoji="0" lang="en-US" sz="2400" b="0" i="0" u="none" strike="noStrike" kern="1200" cap="none" spc="0" normalizeH="0" baseline="0" noProof="0" dirty="0" err="1">
                <a:ln>
                  <a:noFill/>
                </a:ln>
                <a:solidFill>
                  <a:srgbClr val="002060"/>
                </a:solidFill>
                <a:effectLst/>
                <a:uLnTx/>
                <a:uFillTx/>
                <a:latin typeface="Calibri" panose="020F0502020204030204"/>
                <a:ea typeface="+mn-ea"/>
                <a:cs typeface="+mn-cs"/>
              </a:rPr>
              <a:t>Politikalar</a:t>
            </a:r>
            <a:r>
              <a:rPr kumimoji="0" lang="en-US" sz="2400" b="0" i="0" u="none" strike="noStrike" kern="1200" cap="none" spc="0" normalizeH="0" baseline="0" noProof="0" dirty="0">
                <a:ln>
                  <a:noFill/>
                </a:ln>
                <a:solidFill>
                  <a:srgbClr val="002060"/>
                </a:solidFill>
                <a:effectLst/>
                <a:uLnTx/>
                <a:uFillTx/>
                <a:latin typeface="Calibri" panose="020F0502020204030204"/>
                <a:ea typeface="+mn-ea"/>
                <a:cs typeface="+mn-cs"/>
              </a:rPr>
              <a:t> </a:t>
            </a:r>
            <a:r>
              <a:rPr kumimoji="0" lang="en-US" sz="2400" b="0" i="0" u="none" strike="noStrike" kern="1200" cap="none" spc="0" normalizeH="0" baseline="0" noProof="0" dirty="0" err="1">
                <a:ln>
                  <a:noFill/>
                </a:ln>
                <a:solidFill>
                  <a:srgbClr val="002060"/>
                </a:solidFill>
                <a:effectLst/>
                <a:uLnTx/>
                <a:uFillTx/>
                <a:latin typeface="Calibri" panose="020F0502020204030204"/>
                <a:ea typeface="+mn-ea"/>
                <a:cs typeface="+mn-cs"/>
              </a:rPr>
              <a:t>Bakanlığı</a:t>
            </a:r>
            <a:r>
              <a:rPr kumimoji="0" lang="en-US" sz="2400" b="0" i="0" u="none" strike="noStrike" kern="1200" cap="none" spc="0" normalizeH="0" baseline="0" noProof="0" dirty="0">
                <a:ln>
                  <a:noFill/>
                </a:ln>
                <a:solidFill>
                  <a:srgbClr val="002060"/>
                </a:solidFill>
                <a:effectLst/>
                <a:uLnTx/>
                <a:uFillTx/>
                <a:latin typeface="Calibri" panose="020F0502020204030204"/>
                <a:ea typeface="+mn-ea"/>
                <a:cs typeface="+mn-cs"/>
              </a:rPr>
              <a:t> </a:t>
            </a:r>
            <a:r>
              <a:rPr kumimoji="0" lang="en-US" sz="2400" b="0" i="0" u="none" strike="noStrike" kern="1200" cap="none" spc="0" normalizeH="0" baseline="0" noProof="0" dirty="0" err="1">
                <a:ln>
                  <a:noFill/>
                </a:ln>
                <a:solidFill>
                  <a:srgbClr val="002060"/>
                </a:solidFill>
                <a:effectLst/>
                <a:uLnTx/>
                <a:uFillTx/>
                <a:latin typeface="Calibri" panose="020F0502020204030204"/>
                <a:ea typeface="+mn-ea"/>
                <a:cs typeface="+mn-cs"/>
              </a:rPr>
              <a:t>çalışanı</a:t>
            </a:r>
            <a:r>
              <a:rPr kumimoji="0" lang="en-US" sz="2400" b="0" i="0" u="none" strike="noStrike" kern="1200" cap="none" spc="0" normalizeH="0" baseline="0" noProof="0" dirty="0">
                <a:ln>
                  <a:noFill/>
                </a:ln>
                <a:solidFill>
                  <a:srgbClr val="002060"/>
                </a:solidFill>
                <a:effectLst/>
                <a:uLnTx/>
                <a:uFillTx/>
                <a:latin typeface="Calibri" panose="020F0502020204030204"/>
                <a:ea typeface="+mn-ea"/>
                <a:cs typeface="+mn-cs"/>
              </a:rPr>
              <a:t> </a:t>
            </a:r>
            <a:r>
              <a:rPr kumimoji="0" lang="en-US" sz="2400" b="0" i="0" u="none" strike="noStrike" kern="1200" cap="none" spc="0" normalizeH="0" baseline="0" noProof="0" dirty="0" err="1">
                <a:ln>
                  <a:noFill/>
                </a:ln>
                <a:solidFill>
                  <a:srgbClr val="002060"/>
                </a:solidFill>
                <a:effectLst/>
                <a:uLnTx/>
                <a:uFillTx/>
                <a:latin typeface="Calibri" panose="020F0502020204030204"/>
                <a:ea typeface="+mn-ea"/>
                <a:cs typeface="+mn-cs"/>
              </a:rPr>
              <a:t>bir</a:t>
            </a:r>
            <a:r>
              <a:rPr kumimoji="0" lang="en-US" sz="2400" b="0" i="0" u="none" strike="noStrike" kern="1200" cap="none" spc="0" normalizeH="0" baseline="0" noProof="0" dirty="0">
                <a:ln>
                  <a:noFill/>
                </a:ln>
                <a:solidFill>
                  <a:srgbClr val="002060"/>
                </a:solidFill>
                <a:effectLst/>
                <a:uLnTx/>
                <a:uFillTx/>
                <a:latin typeface="Calibri" panose="020F0502020204030204"/>
                <a:ea typeface="+mn-ea"/>
                <a:cs typeface="+mn-cs"/>
              </a:rPr>
              <a:t> </a:t>
            </a:r>
            <a:r>
              <a:rPr kumimoji="0" lang="en-US" sz="2400" b="0" i="0" u="none" strike="noStrike" kern="1200" cap="none" spc="0" normalizeH="0" baseline="0" noProof="0" dirty="0" err="1">
                <a:ln>
                  <a:noFill/>
                </a:ln>
                <a:solidFill>
                  <a:srgbClr val="002060"/>
                </a:solidFill>
                <a:effectLst/>
                <a:uLnTx/>
                <a:uFillTx/>
                <a:latin typeface="Calibri" panose="020F0502020204030204"/>
                <a:ea typeface="+mn-ea"/>
                <a:cs typeface="+mn-cs"/>
              </a:rPr>
              <a:t>mezunumuz</a:t>
            </a:r>
            <a:r>
              <a:rPr kumimoji="0" lang="en-US" sz="2400" b="0" i="0" u="none" strike="noStrike" kern="1200" cap="none" spc="0" normalizeH="0" baseline="0" noProof="0" dirty="0">
                <a:ln>
                  <a:noFill/>
                </a:ln>
                <a:solidFill>
                  <a:srgbClr val="002060"/>
                </a:solidFill>
                <a:effectLst/>
                <a:uLnTx/>
                <a:uFillTx/>
                <a:latin typeface="Calibri" panose="020F0502020204030204"/>
                <a:ea typeface="+mn-ea"/>
                <a:cs typeface="+mn-cs"/>
              </a:rPr>
              <a:t>, Alp </a:t>
            </a:r>
            <a:r>
              <a:rPr kumimoji="0" lang="en-US" sz="2400" b="0" i="0" u="none" strike="noStrike" kern="1200" cap="none" spc="0" normalizeH="0" baseline="0" noProof="0" dirty="0" err="1">
                <a:ln>
                  <a:noFill/>
                </a:ln>
                <a:solidFill>
                  <a:srgbClr val="002060"/>
                </a:solidFill>
                <a:effectLst/>
                <a:uLnTx/>
                <a:uFillTx/>
                <a:latin typeface="Calibri" panose="020F0502020204030204"/>
                <a:ea typeface="+mn-ea"/>
                <a:cs typeface="+mn-cs"/>
              </a:rPr>
              <a:t>Havacılık</a:t>
            </a:r>
            <a:r>
              <a:rPr kumimoji="0" lang="en-US" sz="2400" b="0" i="0" u="none" strike="noStrike" kern="1200" cap="none" spc="0" normalizeH="0" baseline="0" noProof="0" dirty="0">
                <a:ln>
                  <a:noFill/>
                </a:ln>
                <a:solidFill>
                  <a:srgbClr val="002060"/>
                </a:solidFill>
                <a:effectLst/>
                <a:uLnTx/>
                <a:uFillTx/>
                <a:latin typeface="Calibri" panose="020F0502020204030204"/>
                <a:ea typeface="+mn-ea"/>
                <a:cs typeface="+mn-cs"/>
              </a:rPr>
              <a:t> </a:t>
            </a:r>
            <a:r>
              <a:rPr kumimoji="0" lang="en-US" sz="2400" b="0" i="0" u="none" strike="noStrike" kern="1200" cap="none" spc="0" normalizeH="0" baseline="0" noProof="0" dirty="0" err="1">
                <a:ln>
                  <a:noFill/>
                </a:ln>
                <a:solidFill>
                  <a:srgbClr val="002060"/>
                </a:solidFill>
                <a:effectLst/>
                <a:uLnTx/>
                <a:uFillTx/>
                <a:latin typeface="Calibri" panose="020F0502020204030204"/>
                <a:ea typeface="+mn-ea"/>
                <a:cs typeface="+mn-cs"/>
              </a:rPr>
              <a:t>çalışanı</a:t>
            </a:r>
            <a:r>
              <a:rPr kumimoji="0" lang="en-US" sz="2400" b="0" i="0" u="none" strike="noStrike" kern="1200" cap="none" spc="0" normalizeH="0" baseline="0" noProof="0" dirty="0">
                <a:ln>
                  <a:noFill/>
                </a:ln>
                <a:solidFill>
                  <a:srgbClr val="002060"/>
                </a:solidFill>
                <a:effectLst/>
                <a:uLnTx/>
                <a:uFillTx/>
                <a:latin typeface="Calibri" panose="020F0502020204030204"/>
                <a:ea typeface="+mn-ea"/>
                <a:cs typeface="+mn-cs"/>
              </a:rPr>
              <a:t> 2 </a:t>
            </a:r>
            <a:r>
              <a:rPr kumimoji="0" lang="en-US" sz="2400" b="0" i="0" u="none" strike="noStrike" kern="1200" cap="none" spc="0" normalizeH="0" baseline="0" noProof="0" dirty="0" err="1">
                <a:ln>
                  <a:noFill/>
                </a:ln>
                <a:solidFill>
                  <a:srgbClr val="002060"/>
                </a:solidFill>
                <a:effectLst/>
                <a:uLnTx/>
                <a:uFillTx/>
                <a:latin typeface="Calibri" panose="020F0502020204030204"/>
                <a:ea typeface="+mn-ea"/>
                <a:cs typeface="+mn-cs"/>
              </a:rPr>
              <a:t>mezunumuz</a:t>
            </a:r>
            <a:r>
              <a:rPr kumimoji="0" lang="en-US" sz="2400" b="0" i="0" u="none" strike="noStrike" kern="1200" cap="none" spc="0" normalizeH="0" baseline="0" noProof="0" dirty="0">
                <a:ln>
                  <a:noFill/>
                </a:ln>
                <a:solidFill>
                  <a:srgbClr val="002060"/>
                </a:solidFill>
                <a:effectLst/>
                <a:uLnTx/>
                <a:uFillTx/>
                <a:latin typeface="Calibri" panose="020F0502020204030204"/>
                <a:ea typeface="+mn-ea"/>
                <a:cs typeface="+mn-cs"/>
              </a:rPr>
              <a:t>,  </a:t>
            </a:r>
            <a:r>
              <a:rPr kumimoji="0" lang="en-US" sz="2400" b="0" i="0" u="none" strike="noStrike" kern="1200" cap="none" spc="0" normalizeH="0" baseline="0" noProof="0" dirty="0" err="1">
                <a:ln>
                  <a:noFill/>
                </a:ln>
                <a:solidFill>
                  <a:srgbClr val="002060"/>
                </a:solidFill>
                <a:effectLst/>
                <a:uLnTx/>
                <a:uFillTx/>
                <a:latin typeface="Calibri" panose="020F0502020204030204"/>
                <a:ea typeface="+mn-ea"/>
                <a:cs typeface="+mn-cs"/>
              </a:rPr>
              <a:t>Eczacıbaşı</a:t>
            </a:r>
            <a:r>
              <a:rPr kumimoji="0" lang="en-US" sz="2400" b="0" i="0" u="none" strike="noStrike" kern="1200" cap="none" spc="0" normalizeH="0" baseline="0" noProof="0" dirty="0">
                <a:ln>
                  <a:noFill/>
                </a:ln>
                <a:solidFill>
                  <a:srgbClr val="002060"/>
                </a:solidFill>
                <a:effectLst/>
                <a:uLnTx/>
                <a:uFillTx/>
                <a:latin typeface="Calibri" panose="020F0502020204030204"/>
                <a:ea typeface="+mn-ea"/>
                <a:cs typeface="+mn-cs"/>
              </a:rPr>
              <a:t> </a:t>
            </a:r>
            <a:r>
              <a:rPr kumimoji="0" lang="en-US" sz="2400" b="0" i="0" u="none" strike="noStrike" kern="1200" cap="none" spc="0" normalizeH="0" baseline="0" noProof="0" dirty="0" err="1">
                <a:ln>
                  <a:noFill/>
                </a:ln>
                <a:solidFill>
                  <a:srgbClr val="002060"/>
                </a:solidFill>
                <a:effectLst/>
                <a:uLnTx/>
                <a:uFillTx/>
                <a:latin typeface="Calibri" panose="020F0502020204030204"/>
                <a:ea typeface="+mn-ea"/>
                <a:cs typeface="+mn-cs"/>
              </a:rPr>
              <a:t>çalışanı</a:t>
            </a:r>
            <a:r>
              <a:rPr kumimoji="0" lang="en-US" sz="2400" b="0" i="0" u="none" strike="noStrike" kern="1200" cap="none" spc="0" normalizeH="0" baseline="0" noProof="0" dirty="0">
                <a:ln>
                  <a:noFill/>
                </a:ln>
                <a:solidFill>
                  <a:srgbClr val="002060"/>
                </a:solidFill>
                <a:effectLst/>
                <a:uLnTx/>
                <a:uFillTx/>
                <a:latin typeface="Calibri" panose="020F0502020204030204"/>
                <a:ea typeface="+mn-ea"/>
                <a:cs typeface="+mn-cs"/>
              </a:rPr>
              <a:t> </a:t>
            </a:r>
            <a:r>
              <a:rPr kumimoji="0" lang="en-US" sz="2400" b="0" i="0" u="none" strike="noStrike" kern="1200" cap="none" spc="0" normalizeH="0" baseline="0" noProof="0" dirty="0" err="1">
                <a:ln>
                  <a:noFill/>
                </a:ln>
                <a:solidFill>
                  <a:srgbClr val="002060"/>
                </a:solidFill>
                <a:effectLst/>
                <a:uLnTx/>
                <a:uFillTx/>
                <a:latin typeface="Calibri" panose="020F0502020204030204"/>
                <a:ea typeface="+mn-ea"/>
                <a:cs typeface="+mn-cs"/>
              </a:rPr>
              <a:t>bir</a:t>
            </a:r>
            <a:r>
              <a:rPr kumimoji="0" lang="en-US" sz="2400" b="0" i="0" u="none" strike="noStrike" kern="1200" cap="none" spc="0" normalizeH="0" baseline="0" noProof="0" dirty="0">
                <a:ln>
                  <a:noFill/>
                </a:ln>
                <a:solidFill>
                  <a:srgbClr val="002060"/>
                </a:solidFill>
                <a:effectLst/>
                <a:uLnTx/>
                <a:uFillTx/>
                <a:latin typeface="Calibri" panose="020F0502020204030204"/>
                <a:ea typeface="+mn-ea"/>
                <a:cs typeface="+mn-cs"/>
              </a:rPr>
              <a:t> </a:t>
            </a:r>
            <a:r>
              <a:rPr kumimoji="0" lang="en-US" sz="2400" b="0" i="0" u="none" strike="noStrike" kern="1200" cap="none" spc="0" normalizeH="0" baseline="0" noProof="0" dirty="0" err="1">
                <a:ln>
                  <a:noFill/>
                </a:ln>
                <a:solidFill>
                  <a:srgbClr val="002060"/>
                </a:solidFill>
                <a:effectLst/>
                <a:uLnTx/>
                <a:uFillTx/>
                <a:latin typeface="Calibri" panose="020F0502020204030204"/>
                <a:ea typeface="+mn-ea"/>
                <a:cs typeface="+mn-cs"/>
              </a:rPr>
              <a:t>mezunumuz</a:t>
            </a:r>
            <a:r>
              <a:rPr kumimoji="0" lang="en-US" sz="2400" b="0" i="0" u="none" strike="noStrike" kern="1200" cap="none" spc="0" normalizeH="0" baseline="0" noProof="0" dirty="0">
                <a:ln>
                  <a:noFill/>
                </a:ln>
                <a:solidFill>
                  <a:srgbClr val="002060"/>
                </a:solidFill>
                <a:effectLst/>
                <a:uLnTx/>
                <a:uFillTx/>
                <a:latin typeface="Calibri" panose="020F0502020204030204"/>
                <a:ea typeface="+mn-ea"/>
                <a:cs typeface="+mn-cs"/>
              </a:rPr>
              <a: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2060"/>
                </a:solidFill>
                <a:effectLst/>
                <a:uLnTx/>
                <a:uFillTx/>
                <a:latin typeface="Calibri" panose="020F0502020204030204"/>
                <a:ea typeface="+mn-ea"/>
                <a:cs typeface="+mn-cs"/>
              </a:rPr>
              <a:t>Anadolu </a:t>
            </a:r>
            <a:r>
              <a:rPr kumimoji="0" lang="en-US" sz="2400" b="0" i="0" u="none" strike="noStrike" kern="1200" cap="none" spc="0" normalizeH="0" baseline="0" noProof="0" dirty="0" err="1">
                <a:ln>
                  <a:noFill/>
                </a:ln>
                <a:solidFill>
                  <a:srgbClr val="002060"/>
                </a:solidFill>
                <a:effectLst/>
                <a:uLnTx/>
                <a:uFillTx/>
                <a:latin typeface="Calibri" panose="020F0502020204030204"/>
                <a:ea typeface="+mn-ea"/>
                <a:cs typeface="+mn-cs"/>
              </a:rPr>
              <a:t>Üniversitesi</a:t>
            </a:r>
            <a:r>
              <a:rPr kumimoji="0" lang="en-US" sz="2400" b="0" i="0" u="none" strike="noStrike" kern="1200" cap="none" spc="0" normalizeH="0" baseline="0" noProof="0" dirty="0">
                <a:ln>
                  <a:noFill/>
                </a:ln>
                <a:solidFill>
                  <a:srgbClr val="002060"/>
                </a:solidFill>
                <a:effectLst/>
                <a:uLnTx/>
                <a:uFillTx/>
                <a:latin typeface="Calibri" panose="020F0502020204030204"/>
                <a:ea typeface="+mn-ea"/>
                <a:cs typeface="+mn-cs"/>
              </a:rPr>
              <a:t>, İİBF, </a:t>
            </a:r>
            <a:r>
              <a:rPr kumimoji="0" lang="en-US" sz="2400" b="0" i="0" u="none" strike="noStrike" kern="1200" cap="none" spc="0" normalizeH="0" baseline="0" noProof="0" dirty="0" err="1">
                <a:ln>
                  <a:noFill/>
                </a:ln>
                <a:solidFill>
                  <a:srgbClr val="002060"/>
                </a:solidFill>
                <a:effectLst/>
                <a:uLnTx/>
                <a:uFillTx/>
                <a:latin typeface="Calibri" panose="020F0502020204030204"/>
                <a:ea typeface="+mn-ea"/>
                <a:cs typeface="+mn-cs"/>
              </a:rPr>
              <a:t>Uluslararası</a:t>
            </a:r>
            <a:r>
              <a:rPr kumimoji="0" lang="en-US" sz="2400" b="0" i="0" u="none" strike="noStrike" kern="1200" cap="none" spc="0" normalizeH="0" baseline="0" noProof="0" dirty="0">
                <a:ln>
                  <a:noFill/>
                </a:ln>
                <a:solidFill>
                  <a:srgbClr val="002060"/>
                </a:solidFill>
                <a:effectLst/>
                <a:uLnTx/>
                <a:uFillTx/>
                <a:latin typeface="Calibri" panose="020F0502020204030204"/>
                <a:ea typeface="+mn-ea"/>
                <a:cs typeface="+mn-cs"/>
              </a:rPr>
              <a:t> </a:t>
            </a:r>
            <a:r>
              <a:rPr kumimoji="0" lang="en-US" sz="2400" b="0" i="0" u="none" strike="noStrike" kern="1200" cap="none" spc="0" normalizeH="0" baseline="0" noProof="0" dirty="0" err="1">
                <a:ln>
                  <a:noFill/>
                </a:ln>
                <a:solidFill>
                  <a:srgbClr val="002060"/>
                </a:solidFill>
                <a:effectLst/>
                <a:uLnTx/>
                <a:uFillTx/>
                <a:latin typeface="Calibri" panose="020F0502020204030204"/>
                <a:ea typeface="+mn-ea"/>
                <a:cs typeface="+mn-cs"/>
              </a:rPr>
              <a:t>İlişkiler</a:t>
            </a:r>
            <a:r>
              <a:rPr kumimoji="0" lang="en-US" sz="2400" b="0" i="0" u="none" strike="noStrike" kern="1200" cap="none" spc="0" normalizeH="0" baseline="0" noProof="0" dirty="0">
                <a:ln>
                  <a:noFill/>
                </a:ln>
                <a:solidFill>
                  <a:srgbClr val="002060"/>
                </a:solidFill>
                <a:effectLst/>
                <a:uLnTx/>
                <a:uFillTx/>
                <a:latin typeface="Calibri" panose="020F0502020204030204"/>
                <a:ea typeface="+mn-ea"/>
                <a:cs typeface="+mn-cs"/>
              </a:rPr>
              <a:t> </a:t>
            </a:r>
            <a:r>
              <a:rPr kumimoji="0" lang="en-US" sz="2400" b="0" i="0" u="none" strike="noStrike" kern="1200" cap="none" spc="0" normalizeH="0" baseline="0" noProof="0" dirty="0" err="1">
                <a:ln>
                  <a:noFill/>
                </a:ln>
                <a:solidFill>
                  <a:srgbClr val="002060"/>
                </a:solidFill>
                <a:effectLst/>
                <a:uLnTx/>
                <a:uFillTx/>
                <a:latin typeface="Calibri" panose="020F0502020204030204"/>
                <a:ea typeface="+mn-ea"/>
                <a:cs typeface="+mn-cs"/>
              </a:rPr>
              <a:t>Bölümü</a:t>
            </a:r>
            <a:r>
              <a:rPr kumimoji="0" lang="en-US" sz="2400" b="0" i="0" u="none" strike="noStrike" kern="1200" cap="none" spc="0" normalizeH="0" baseline="0" noProof="0" dirty="0">
                <a:ln>
                  <a:noFill/>
                </a:ln>
                <a:solidFill>
                  <a:srgbClr val="002060"/>
                </a:solidFill>
                <a:effectLst/>
                <a:uLnTx/>
                <a:uFillTx/>
                <a:latin typeface="Calibri" panose="020F0502020204030204"/>
                <a:ea typeface="+mn-ea"/>
                <a:cs typeface="+mn-cs"/>
              </a:rPr>
              <a:t> </a:t>
            </a:r>
            <a:r>
              <a:rPr kumimoji="0" lang="en-US" sz="2400" b="0" i="0" u="none" strike="noStrike" kern="1200" cap="none" spc="0" normalizeH="0" baseline="0" noProof="0" dirty="0" err="1">
                <a:ln>
                  <a:noFill/>
                </a:ln>
                <a:solidFill>
                  <a:srgbClr val="002060"/>
                </a:solidFill>
                <a:effectLst/>
                <a:uLnTx/>
                <a:uFillTx/>
                <a:latin typeface="Calibri" panose="020F0502020204030204"/>
                <a:ea typeface="+mn-ea"/>
                <a:cs typeface="+mn-cs"/>
              </a:rPr>
              <a:t>Öğretim</a:t>
            </a:r>
            <a:r>
              <a:rPr kumimoji="0" lang="en-US" sz="2400" b="0" i="0" u="none" strike="noStrike" kern="1200" cap="none" spc="0" normalizeH="0" baseline="0" noProof="0" dirty="0">
                <a:ln>
                  <a:noFill/>
                </a:ln>
                <a:solidFill>
                  <a:srgbClr val="002060"/>
                </a:solidFill>
                <a:effectLst/>
                <a:uLnTx/>
                <a:uFillTx/>
                <a:latin typeface="Calibri" panose="020F0502020204030204"/>
                <a:ea typeface="+mn-ea"/>
                <a:cs typeface="+mn-cs"/>
              </a:rPr>
              <a:t> </a:t>
            </a:r>
            <a:r>
              <a:rPr kumimoji="0" lang="en-US" sz="2400" b="0" i="0" u="none" strike="noStrike" kern="1200" cap="none" spc="0" normalizeH="0" baseline="0" noProof="0" dirty="0" err="1">
                <a:ln>
                  <a:noFill/>
                </a:ln>
                <a:solidFill>
                  <a:srgbClr val="002060"/>
                </a:solidFill>
                <a:effectLst/>
                <a:uLnTx/>
                <a:uFillTx/>
                <a:latin typeface="Calibri" panose="020F0502020204030204"/>
                <a:ea typeface="+mn-ea"/>
                <a:cs typeface="+mn-cs"/>
              </a:rPr>
              <a:t>Üyesi</a:t>
            </a:r>
            <a:endParaRPr kumimoji="0" lang="en-US" sz="2400" b="0"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2060"/>
                </a:solidFill>
                <a:effectLst/>
                <a:uLnTx/>
                <a:uFillTx/>
                <a:latin typeface="Calibri" panose="020F0502020204030204"/>
                <a:ea typeface="+mn-ea"/>
                <a:cs typeface="+mn-cs"/>
              </a:rPr>
              <a:t>19 </a:t>
            </a:r>
            <a:r>
              <a:rPr kumimoji="0" lang="en-US" sz="2400" b="0" i="0" u="none" strike="noStrike" kern="1200" cap="none" spc="0" normalizeH="0" baseline="0" noProof="0" dirty="0" err="1">
                <a:ln>
                  <a:noFill/>
                </a:ln>
                <a:solidFill>
                  <a:srgbClr val="002060"/>
                </a:solidFill>
                <a:effectLst/>
                <a:uLnTx/>
                <a:uFillTx/>
                <a:latin typeface="Calibri" panose="020F0502020204030204"/>
                <a:ea typeface="+mn-ea"/>
                <a:cs typeface="+mn-cs"/>
              </a:rPr>
              <a:t>Mayıs</a:t>
            </a:r>
            <a:r>
              <a:rPr kumimoji="0" lang="en-US" sz="2400" b="0" i="0" u="none" strike="noStrike" kern="1200" cap="none" spc="0" normalizeH="0" baseline="0" noProof="0" dirty="0">
                <a:ln>
                  <a:noFill/>
                </a:ln>
                <a:solidFill>
                  <a:srgbClr val="002060"/>
                </a:solidFill>
                <a:effectLst/>
                <a:uLnTx/>
                <a:uFillTx/>
                <a:latin typeface="Calibri" panose="020F0502020204030204"/>
                <a:ea typeface="+mn-ea"/>
                <a:cs typeface="+mn-cs"/>
              </a:rPr>
              <a:t> </a:t>
            </a:r>
            <a:r>
              <a:rPr kumimoji="0" lang="en-US" sz="2400" b="0" i="0" u="none" strike="noStrike" kern="1200" cap="none" spc="0" normalizeH="0" baseline="0" noProof="0" dirty="0" err="1">
                <a:ln>
                  <a:noFill/>
                </a:ln>
                <a:solidFill>
                  <a:srgbClr val="002060"/>
                </a:solidFill>
                <a:effectLst/>
                <a:uLnTx/>
                <a:uFillTx/>
                <a:latin typeface="Calibri" panose="020F0502020204030204"/>
                <a:ea typeface="+mn-ea"/>
                <a:cs typeface="+mn-cs"/>
              </a:rPr>
              <a:t>Üniversitesi</a:t>
            </a:r>
            <a:r>
              <a:rPr kumimoji="0" lang="en-US" sz="2400" b="0" i="0" u="none" strike="noStrike" kern="1200" cap="none" spc="0" normalizeH="0" baseline="0" noProof="0" dirty="0">
                <a:ln>
                  <a:noFill/>
                </a:ln>
                <a:solidFill>
                  <a:srgbClr val="002060"/>
                </a:solidFill>
                <a:effectLst/>
                <a:uLnTx/>
                <a:uFillTx/>
                <a:latin typeface="Calibri" panose="020F0502020204030204"/>
                <a:ea typeface="+mn-ea"/>
                <a:cs typeface="+mn-cs"/>
              </a:rPr>
              <a:t> İİBF, </a:t>
            </a:r>
            <a:r>
              <a:rPr kumimoji="0" lang="en-US" sz="2400" b="0" i="0" u="none" strike="noStrike" kern="1200" cap="none" spc="0" normalizeH="0" baseline="0" noProof="0" dirty="0" err="1">
                <a:ln>
                  <a:noFill/>
                </a:ln>
                <a:solidFill>
                  <a:srgbClr val="002060"/>
                </a:solidFill>
                <a:effectLst/>
                <a:uLnTx/>
                <a:uFillTx/>
                <a:latin typeface="Calibri" panose="020F0502020204030204"/>
                <a:ea typeface="+mn-ea"/>
                <a:cs typeface="+mn-cs"/>
              </a:rPr>
              <a:t>Uluslararası</a:t>
            </a:r>
            <a:r>
              <a:rPr kumimoji="0" lang="en-US" sz="2400" b="0" i="0" u="none" strike="noStrike" kern="1200" cap="none" spc="0" normalizeH="0" baseline="0" noProof="0" dirty="0">
                <a:ln>
                  <a:noFill/>
                </a:ln>
                <a:solidFill>
                  <a:srgbClr val="002060"/>
                </a:solidFill>
                <a:effectLst/>
                <a:uLnTx/>
                <a:uFillTx/>
                <a:latin typeface="Calibri" panose="020F0502020204030204"/>
                <a:ea typeface="+mn-ea"/>
                <a:cs typeface="+mn-cs"/>
              </a:rPr>
              <a:t> </a:t>
            </a:r>
            <a:r>
              <a:rPr kumimoji="0" lang="en-US" sz="2400" b="0" i="0" u="none" strike="noStrike" kern="1200" cap="none" spc="0" normalizeH="0" baseline="0" noProof="0" dirty="0" err="1">
                <a:ln>
                  <a:noFill/>
                </a:ln>
                <a:solidFill>
                  <a:srgbClr val="002060"/>
                </a:solidFill>
                <a:effectLst/>
                <a:uLnTx/>
                <a:uFillTx/>
                <a:latin typeface="Calibri" panose="020F0502020204030204"/>
                <a:ea typeface="+mn-ea"/>
                <a:cs typeface="+mn-cs"/>
              </a:rPr>
              <a:t>İlişkiler</a:t>
            </a:r>
            <a:r>
              <a:rPr kumimoji="0" lang="en-US" sz="2400" b="0" i="0" u="none" strike="noStrike" kern="1200" cap="none" spc="0" normalizeH="0" baseline="0" noProof="0" dirty="0">
                <a:ln>
                  <a:noFill/>
                </a:ln>
                <a:solidFill>
                  <a:srgbClr val="002060"/>
                </a:solidFill>
                <a:effectLst/>
                <a:uLnTx/>
                <a:uFillTx/>
                <a:latin typeface="Calibri" panose="020F0502020204030204"/>
                <a:ea typeface="+mn-ea"/>
                <a:cs typeface="+mn-cs"/>
              </a:rPr>
              <a:t> </a:t>
            </a:r>
            <a:r>
              <a:rPr kumimoji="0" lang="en-US" sz="2400" b="0" i="0" u="none" strike="noStrike" kern="1200" cap="none" spc="0" normalizeH="0" baseline="0" noProof="0" dirty="0" err="1">
                <a:ln>
                  <a:noFill/>
                </a:ln>
                <a:solidFill>
                  <a:srgbClr val="002060"/>
                </a:solidFill>
                <a:effectLst/>
                <a:uLnTx/>
                <a:uFillTx/>
                <a:latin typeface="Calibri" panose="020F0502020204030204"/>
                <a:ea typeface="+mn-ea"/>
                <a:cs typeface="+mn-cs"/>
              </a:rPr>
              <a:t>Bölümü</a:t>
            </a:r>
            <a:r>
              <a:rPr kumimoji="0" lang="en-US" sz="2400" b="0" i="0" u="none" strike="noStrike" kern="1200" cap="none" spc="0" normalizeH="0" baseline="0" noProof="0" dirty="0">
                <a:ln>
                  <a:noFill/>
                </a:ln>
                <a:solidFill>
                  <a:srgbClr val="002060"/>
                </a:solidFill>
                <a:effectLst/>
                <a:uLnTx/>
                <a:uFillTx/>
                <a:latin typeface="Calibri" panose="020F0502020204030204"/>
                <a:ea typeface="+mn-ea"/>
                <a:cs typeface="+mn-cs"/>
              </a:rPr>
              <a:t> </a:t>
            </a:r>
            <a:r>
              <a:rPr kumimoji="0" lang="en-US" sz="2400" b="0" i="0" u="none" strike="noStrike" kern="1200" cap="none" spc="0" normalizeH="0" baseline="0" noProof="0" dirty="0" err="1">
                <a:ln>
                  <a:noFill/>
                </a:ln>
                <a:solidFill>
                  <a:srgbClr val="002060"/>
                </a:solidFill>
                <a:effectLst/>
                <a:uLnTx/>
                <a:uFillTx/>
                <a:latin typeface="Calibri" panose="020F0502020204030204"/>
                <a:ea typeface="+mn-ea"/>
                <a:cs typeface="+mn-cs"/>
              </a:rPr>
              <a:t>Öğretim</a:t>
            </a:r>
            <a:r>
              <a:rPr kumimoji="0" lang="en-US" sz="2400" b="0" i="0" u="none" strike="noStrike" kern="1200" cap="none" spc="0" normalizeH="0" baseline="0" noProof="0" dirty="0">
                <a:ln>
                  <a:noFill/>
                </a:ln>
                <a:solidFill>
                  <a:srgbClr val="002060"/>
                </a:solidFill>
                <a:effectLst/>
                <a:uLnTx/>
                <a:uFillTx/>
                <a:latin typeface="Calibri" panose="020F0502020204030204"/>
                <a:ea typeface="+mn-ea"/>
                <a:cs typeface="+mn-cs"/>
              </a:rPr>
              <a:t> </a:t>
            </a:r>
            <a:r>
              <a:rPr kumimoji="0" lang="en-US" sz="2400" b="0" i="0" u="none" strike="noStrike" kern="1200" cap="none" spc="0" normalizeH="0" baseline="0" noProof="0" dirty="0" err="1">
                <a:ln>
                  <a:noFill/>
                </a:ln>
                <a:solidFill>
                  <a:srgbClr val="002060"/>
                </a:solidFill>
                <a:effectLst/>
                <a:uLnTx/>
                <a:uFillTx/>
                <a:latin typeface="Calibri" panose="020F0502020204030204"/>
                <a:ea typeface="+mn-ea"/>
                <a:cs typeface="+mn-cs"/>
              </a:rPr>
              <a:t>Üyesi</a:t>
            </a:r>
            <a:endParaRPr lang="tr-TR" sz="2400" b="1" dirty="0">
              <a:solidFill>
                <a:srgbClr val="002060"/>
              </a:solidFill>
              <a:ea typeface="Calibri" panose="020F0502020204030204" pitchFamily="34" charset="0"/>
              <a:cs typeface="Times New Roman" panose="02020603050405020304" pitchFamily="18" charset="0"/>
            </a:endParaRPr>
          </a:p>
          <a:p>
            <a:pPr marL="342900" indent="-342900">
              <a:lnSpc>
                <a:spcPct val="115000"/>
              </a:lnSpc>
              <a:spcBef>
                <a:spcPts val="600"/>
              </a:spcBef>
              <a:spcAft>
                <a:spcPts val="600"/>
              </a:spcAft>
              <a:buFont typeface="Arial" panose="020B0604020202020204" pitchFamily="34" charset="0"/>
              <a:buChar char="•"/>
              <a:defRPr/>
            </a:pPr>
            <a:r>
              <a:rPr lang="tr-TR" sz="2400" b="1" dirty="0">
                <a:solidFill>
                  <a:srgbClr val="002060"/>
                </a:solidFill>
                <a:ea typeface="Calibri" panose="020F0502020204030204" pitchFamily="34" charset="0"/>
                <a:cs typeface="Times New Roman" panose="02020603050405020304" pitchFamily="18" charset="0"/>
              </a:rPr>
              <a:t>2023 yılında ilk kez iç paydaşlara anketler yapıldı (öğrenciler, idari ve akademik personel), 2024 yılında ilk kez hem iç hem dış paydaşların görüşleri alındı. PUKÖ Döngüsü çerçevesinde anketlerle iç-dış paydaşlardan görüş almak yeterli değildir, bu görüşlerin hayata geçirilmesi neticesinde 4 ve 5 puan alınabilir.</a:t>
            </a:r>
          </a:p>
        </p:txBody>
      </p:sp>
    </p:spTree>
    <p:extLst>
      <p:ext uri="{BB962C8B-B14F-4D97-AF65-F5344CB8AC3E}">
        <p14:creationId xmlns:p14="http://schemas.microsoft.com/office/powerpoint/2010/main" val="3159779289"/>
      </p:ext>
    </p:extLst>
  </p:cSld>
  <p:clrMapOvr>
    <a:masterClrMapping/>
  </p:clrMapOvr>
  <p:transition spd="slow">
    <p:push dir="u"/>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Metin kutusu 4"/>
          <p:cNvSpPr txBox="1">
            <a:spLocks noChangeArrowheads="1"/>
          </p:cNvSpPr>
          <p:nvPr/>
        </p:nvSpPr>
        <p:spPr bwMode="auto">
          <a:xfrm>
            <a:off x="533400" y="239713"/>
            <a:ext cx="41576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tr-TR" altLang="tr-TR" sz="2000">
                <a:solidFill>
                  <a:schemeClr val="bg1"/>
                </a:solidFill>
                <a:latin typeface="Gotham Narrow Book"/>
                <a:ea typeface="Gotham Narrow Book"/>
                <a:cs typeface="Gotham Narrow Book"/>
              </a:rPr>
              <a:t>KONU GİRİŞ SAYFASI </a:t>
            </a:r>
          </a:p>
        </p:txBody>
      </p:sp>
      <p:sp>
        <p:nvSpPr>
          <p:cNvPr id="169989" name="Metin kutusu 10"/>
          <p:cNvSpPr txBox="1">
            <a:spLocks noChangeArrowheads="1"/>
          </p:cNvSpPr>
          <p:nvPr/>
        </p:nvSpPr>
        <p:spPr bwMode="auto">
          <a:xfrm>
            <a:off x="533400" y="192088"/>
            <a:ext cx="561242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tr-TR" altLang="tr-TR" b="1" dirty="0">
                <a:latin typeface="Gotham Narrow Book"/>
                <a:ea typeface="Gotham Narrow Book"/>
                <a:cs typeface="Gotham Narrow Book"/>
              </a:rPr>
              <a:t>ÖNEMLİ KAYNAKLAR</a:t>
            </a:r>
          </a:p>
        </p:txBody>
      </p:sp>
      <p:sp>
        <p:nvSpPr>
          <p:cNvPr id="2" name="Metin kutusu 1">
            <a:extLst>
              <a:ext uri="{FF2B5EF4-FFF2-40B4-BE49-F238E27FC236}">
                <a16:creationId xmlns:a16="http://schemas.microsoft.com/office/drawing/2014/main" id="{A780AD82-9581-45A8-B9FB-8C8CE2502D94}"/>
              </a:ext>
            </a:extLst>
          </p:cNvPr>
          <p:cNvSpPr txBox="1"/>
          <p:nvPr/>
        </p:nvSpPr>
        <p:spPr>
          <a:xfrm>
            <a:off x="624469" y="1843950"/>
            <a:ext cx="10437541" cy="2554545"/>
          </a:xfrm>
          <a:prstGeom prst="rect">
            <a:avLst/>
          </a:prstGeom>
          <a:noFill/>
        </p:spPr>
        <p:txBody>
          <a:bodyPr wrap="square" rtlCol="0">
            <a:spAutoFit/>
          </a:bodyPr>
          <a:lstStyle/>
          <a:p>
            <a:pPr marL="342900" indent="-342900">
              <a:buFont typeface="Wingdings" panose="05000000000000000000" pitchFamily="2" charset="2"/>
              <a:buChar char="ü"/>
            </a:pPr>
            <a:r>
              <a:rPr lang="tr-TR" sz="2000" dirty="0"/>
              <a:t>YÖKAK web sitesi</a:t>
            </a:r>
          </a:p>
          <a:p>
            <a:pPr marL="800100" lvl="1" indent="-342900">
              <a:buFont typeface="Wingdings" panose="05000000000000000000" pitchFamily="2" charset="2"/>
              <a:buChar char="ü"/>
            </a:pPr>
            <a:r>
              <a:rPr lang="tr-TR" sz="2000" dirty="0"/>
              <a:t>yokak.gov.tr</a:t>
            </a:r>
          </a:p>
          <a:p>
            <a:pPr marL="800100" lvl="1" indent="-342900">
              <a:buFont typeface="Wingdings" panose="05000000000000000000" pitchFamily="2" charset="2"/>
              <a:buChar char="ü"/>
            </a:pPr>
            <a:r>
              <a:rPr lang="tr-TR" sz="2000" dirty="0">
                <a:hlinkClick r:id="rId2"/>
              </a:rPr>
              <a:t>https://yokak.gov.tr/degerlendirme-sureci/kurumsal-akreditasyon-programi-nedir</a:t>
            </a:r>
            <a:endParaRPr lang="tr-TR" sz="2000" dirty="0"/>
          </a:p>
          <a:p>
            <a:pPr marL="800100" lvl="1" indent="-342900">
              <a:buFont typeface="Wingdings" panose="05000000000000000000" pitchFamily="2" charset="2"/>
              <a:buChar char="ü"/>
            </a:pPr>
            <a:r>
              <a:rPr lang="tr-TR" sz="2000" dirty="0">
                <a:hlinkClick r:id="rId3"/>
              </a:rPr>
              <a:t>https://yokak.gov.tr/degerlendirme-sureci/kurumsal-degerlendirme-programi-dokumanlar</a:t>
            </a:r>
            <a:endParaRPr lang="tr-TR" sz="2000" dirty="0"/>
          </a:p>
          <a:p>
            <a:endParaRPr lang="tr-TR" sz="2000" i="1" dirty="0"/>
          </a:p>
          <a:p>
            <a:pPr marL="342900" indent="-342900">
              <a:buFont typeface="Wingdings" panose="05000000000000000000" pitchFamily="2" charset="2"/>
              <a:buChar char="ü"/>
            </a:pPr>
            <a:r>
              <a:rPr lang="tr-TR" sz="2000" i="1" dirty="0"/>
              <a:t>ESOGÜ Kalite Koordinatörlüğü </a:t>
            </a:r>
            <a:r>
              <a:rPr lang="tr-TR" sz="2000" i="1" dirty="0">
                <a:hlinkClick r:id="rId4"/>
              </a:rPr>
              <a:t>https://kalite.ogu.edu.tr/</a:t>
            </a:r>
            <a:endParaRPr lang="tr-TR" sz="2000" i="1" dirty="0"/>
          </a:p>
          <a:p>
            <a:endParaRPr lang="tr-TR" sz="2000" i="1" dirty="0"/>
          </a:p>
          <a:p>
            <a:pPr marL="342900" indent="-342900">
              <a:buFont typeface="Wingdings" panose="05000000000000000000" pitchFamily="2" charset="2"/>
              <a:buChar char="ü"/>
            </a:pPr>
            <a:r>
              <a:rPr lang="tr-TR" sz="2000" i="1" dirty="0"/>
              <a:t>Uluslararası İlişkiler Bölümü web sitesi </a:t>
            </a:r>
            <a:r>
              <a:rPr lang="tr-TR" sz="2000" i="1" dirty="0">
                <a:hlinkClick r:id="rId5"/>
              </a:rPr>
              <a:t>https://ui.ogu.edu.tr/</a:t>
            </a:r>
            <a:r>
              <a:rPr lang="tr-TR" sz="2000" i="1" dirty="0"/>
              <a:t> </a:t>
            </a:r>
            <a:endParaRPr lang="tr-TR" sz="2000" dirty="0"/>
          </a:p>
        </p:txBody>
      </p:sp>
    </p:spTree>
    <p:extLst>
      <p:ext uri="{BB962C8B-B14F-4D97-AF65-F5344CB8AC3E}">
        <p14:creationId xmlns:p14="http://schemas.microsoft.com/office/powerpoint/2010/main" val="350345086"/>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Metin kutusu 4"/>
          <p:cNvSpPr txBox="1">
            <a:spLocks noChangeArrowheads="1"/>
          </p:cNvSpPr>
          <p:nvPr/>
        </p:nvSpPr>
        <p:spPr bwMode="auto">
          <a:xfrm>
            <a:off x="533400" y="239713"/>
            <a:ext cx="41576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tr-TR" altLang="tr-TR" sz="2000">
                <a:solidFill>
                  <a:schemeClr val="bg1"/>
                </a:solidFill>
                <a:latin typeface="Gotham Narrow Book"/>
                <a:ea typeface="Gotham Narrow Book"/>
                <a:cs typeface="Gotham Narrow Book"/>
              </a:rPr>
              <a:t>KONU GİRİŞ SAYFASI </a:t>
            </a:r>
          </a:p>
        </p:txBody>
      </p:sp>
      <p:sp>
        <p:nvSpPr>
          <p:cNvPr id="169989" name="Metin kutusu 10"/>
          <p:cNvSpPr txBox="1">
            <a:spLocks noChangeArrowheads="1"/>
          </p:cNvSpPr>
          <p:nvPr/>
        </p:nvSpPr>
        <p:spPr bwMode="auto">
          <a:xfrm>
            <a:off x="533400" y="192088"/>
            <a:ext cx="5612423"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tr-TR" altLang="tr-TR" b="1" dirty="0">
                <a:solidFill>
                  <a:schemeClr val="bg1"/>
                </a:solidFill>
                <a:latin typeface="Gotham Narrow Book"/>
                <a:ea typeface="Gotham Narrow Book"/>
                <a:cs typeface="Gotham Narrow Book"/>
              </a:rPr>
              <a:t>KAP NEDİR?</a:t>
            </a:r>
          </a:p>
          <a:p>
            <a:pPr>
              <a:lnSpc>
                <a:spcPct val="100000"/>
              </a:lnSpc>
              <a:spcBef>
                <a:spcPct val="0"/>
              </a:spcBef>
              <a:buFontTx/>
              <a:buNone/>
            </a:pPr>
            <a:endParaRPr lang="tr-TR" altLang="tr-TR" b="1" dirty="0">
              <a:solidFill>
                <a:schemeClr val="bg1"/>
              </a:solidFill>
              <a:latin typeface="Gotham Narrow Book"/>
              <a:ea typeface="Gotham Narrow Book"/>
              <a:cs typeface="Gotham Narrow Book"/>
            </a:endParaRPr>
          </a:p>
        </p:txBody>
      </p:sp>
      <p:sp>
        <p:nvSpPr>
          <p:cNvPr id="16" name="İçerik Yer Tutucusu 2">
            <a:extLst>
              <a:ext uri="{FF2B5EF4-FFF2-40B4-BE49-F238E27FC236}">
                <a16:creationId xmlns:a16="http://schemas.microsoft.com/office/drawing/2014/main" id="{1FCB8094-3FA8-4C1F-8304-53A25DC15A7E}"/>
              </a:ext>
            </a:extLst>
          </p:cNvPr>
          <p:cNvSpPr>
            <a:spLocks noGrp="1"/>
          </p:cNvSpPr>
          <p:nvPr>
            <p:ph idx="1"/>
          </p:nvPr>
        </p:nvSpPr>
        <p:spPr>
          <a:xfrm>
            <a:off x="533400" y="1322774"/>
            <a:ext cx="11489473" cy="4861931"/>
          </a:xfrm>
        </p:spPr>
        <p:txBody>
          <a:bodyPr>
            <a:normAutofit fontScale="62500" lnSpcReduction="20000"/>
          </a:bodyPr>
          <a:lstStyle/>
          <a:p>
            <a:pPr marL="0" indent="0">
              <a:buNone/>
            </a:pPr>
            <a:r>
              <a:rPr lang="tr-TR" dirty="0"/>
              <a:t>YÖKAK tarafından değerlendirme takımları eliyle iki dış değerlendirme programı yürütülmektedir:</a:t>
            </a:r>
          </a:p>
          <a:p>
            <a:pPr>
              <a:buFont typeface="Wingdings" panose="05000000000000000000" pitchFamily="2" charset="2"/>
              <a:buChar char="Ø"/>
            </a:pPr>
            <a:r>
              <a:rPr lang="tr-TR" dirty="0"/>
              <a:t>Kurumsal Dış Değerlendirme Programı</a:t>
            </a:r>
          </a:p>
          <a:p>
            <a:pPr>
              <a:buFont typeface="Wingdings" panose="05000000000000000000" pitchFamily="2" charset="2"/>
              <a:buChar char="Ø"/>
            </a:pPr>
            <a:r>
              <a:rPr lang="tr-TR" dirty="0"/>
              <a:t>Kurumsal Akreditasyon Programı </a:t>
            </a:r>
          </a:p>
          <a:p>
            <a:pPr marL="0" indent="0">
              <a:buNone/>
            </a:pPr>
            <a:endParaRPr lang="tr-TR" dirty="0"/>
          </a:p>
          <a:p>
            <a:pPr marL="0" indent="0">
              <a:buNone/>
            </a:pPr>
            <a:r>
              <a:rPr lang="tr-TR" u="sng" dirty="0"/>
              <a:t>Süreç aynıdır:</a:t>
            </a:r>
          </a:p>
          <a:p>
            <a:pPr>
              <a:buFont typeface="Wingdings" panose="05000000000000000000" pitchFamily="2" charset="2"/>
              <a:buChar char="ü"/>
            </a:pPr>
            <a:r>
              <a:rPr lang="tr-TR" dirty="0"/>
              <a:t>değerlendirme ölçütleri, </a:t>
            </a:r>
          </a:p>
          <a:p>
            <a:pPr>
              <a:buFont typeface="Wingdings" panose="05000000000000000000" pitchFamily="2" charset="2"/>
              <a:buChar char="ü"/>
            </a:pPr>
            <a:r>
              <a:rPr lang="tr-TR" dirty="0"/>
              <a:t>değerlendirme takımlarının oluşturulması, </a:t>
            </a:r>
          </a:p>
          <a:p>
            <a:pPr>
              <a:buFont typeface="Wingdings" panose="05000000000000000000" pitchFamily="2" charset="2"/>
              <a:buChar char="ü"/>
            </a:pPr>
            <a:r>
              <a:rPr lang="tr-TR" b="1" dirty="0">
                <a:highlight>
                  <a:srgbClr val="FFFF00"/>
                </a:highlight>
              </a:rPr>
              <a:t>Kurumsal İç Değerlendirme Raporu (KİDR) </a:t>
            </a:r>
            <a:r>
              <a:rPr lang="tr-TR" dirty="0"/>
              <a:t>ile ön değerlendirme, </a:t>
            </a:r>
          </a:p>
          <a:p>
            <a:pPr>
              <a:buFont typeface="Wingdings" panose="05000000000000000000" pitchFamily="2" charset="2"/>
              <a:buChar char="ü"/>
            </a:pPr>
            <a:r>
              <a:rPr lang="tr-TR" dirty="0"/>
              <a:t>ön ziyaret ve saha ziyareti</a:t>
            </a:r>
          </a:p>
          <a:p>
            <a:pPr marL="0" indent="0">
              <a:buNone/>
            </a:pPr>
            <a:endParaRPr lang="tr-TR" dirty="0"/>
          </a:p>
          <a:p>
            <a:pPr marL="0" indent="0">
              <a:buNone/>
            </a:pPr>
            <a:r>
              <a:rPr lang="tr-TR" u="sng" dirty="0"/>
              <a:t>Sonuçlar farklıdır:</a:t>
            </a:r>
          </a:p>
          <a:p>
            <a:pPr marL="0" indent="0">
              <a:buNone/>
            </a:pPr>
            <a:r>
              <a:rPr lang="tr-TR" dirty="0"/>
              <a:t>Kurumsal Dış Değerlendirme Programı </a:t>
            </a:r>
            <a:r>
              <a:rPr lang="tr-TR" dirty="0">
                <a:sym typeface="Wingdings" panose="05000000000000000000" pitchFamily="2" charset="2"/>
              </a:rPr>
              <a:t> </a:t>
            </a:r>
            <a:r>
              <a:rPr lang="tr-TR" dirty="0"/>
              <a:t>Kurumsal Geri Bildirim Raporu (KGBR) kamuoyuyla paylaşılması</a:t>
            </a:r>
          </a:p>
          <a:p>
            <a:pPr marL="0" indent="0">
              <a:buNone/>
            </a:pPr>
            <a:r>
              <a:rPr lang="tr-TR" dirty="0"/>
              <a:t>Kurumsal Akreditasyon Programı </a:t>
            </a:r>
            <a:r>
              <a:rPr lang="tr-TR" dirty="0">
                <a:sym typeface="Wingdings" panose="05000000000000000000" pitchFamily="2" charset="2"/>
              </a:rPr>
              <a:t></a:t>
            </a:r>
            <a:r>
              <a:rPr lang="tr-TR" dirty="0"/>
              <a:t> Kurumsal Akreditasyon Raporu (KAR) ve </a:t>
            </a:r>
            <a:r>
              <a:rPr lang="tr-TR" dirty="0" err="1"/>
              <a:t>YÖKAK’ın</a:t>
            </a:r>
            <a:r>
              <a:rPr lang="tr-TR" dirty="0"/>
              <a:t> tam akreditasyon veya koşullu akreditasyon veya kuruma destek kararı</a:t>
            </a:r>
          </a:p>
          <a:p>
            <a:pPr marL="457200" lvl="1" indent="0">
              <a:buNone/>
            </a:pPr>
            <a:endParaRPr lang="tr-TR" dirty="0"/>
          </a:p>
        </p:txBody>
      </p:sp>
      <p:sp>
        <p:nvSpPr>
          <p:cNvPr id="2" name="Metin kutusu 10">
            <a:extLst>
              <a:ext uri="{FF2B5EF4-FFF2-40B4-BE49-F238E27FC236}">
                <a16:creationId xmlns:a16="http://schemas.microsoft.com/office/drawing/2014/main" id="{A3EDE9FE-2896-9E5A-EEEC-40F91388D1B9}"/>
              </a:ext>
            </a:extLst>
          </p:cNvPr>
          <p:cNvSpPr txBox="1">
            <a:spLocks noChangeArrowheads="1"/>
          </p:cNvSpPr>
          <p:nvPr/>
        </p:nvSpPr>
        <p:spPr bwMode="auto">
          <a:xfrm>
            <a:off x="533400" y="192088"/>
            <a:ext cx="6804102"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tr-TR" altLang="tr-TR" b="1" dirty="0">
                <a:solidFill>
                  <a:schemeClr val="bg1"/>
                </a:solidFill>
                <a:latin typeface="Gotham Narrow Book"/>
                <a:ea typeface="Gotham Narrow Book"/>
                <a:cs typeface="Gotham Narrow Book"/>
              </a:rPr>
              <a:t>DEĞERLENDİRME ZİYARETLERİ</a:t>
            </a:r>
          </a:p>
          <a:p>
            <a:pPr>
              <a:lnSpc>
                <a:spcPct val="100000"/>
              </a:lnSpc>
              <a:spcBef>
                <a:spcPct val="0"/>
              </a:spcBef>
              <a:buFontTx/>
              <a:buNone/>
            </a:pPr>
            <a:r>
              <a:rPr lang="tr-TR" altLang="tr-TR" b="1" dirty="0">
                <a:latin typeface="Gotham Narrow Book"/>
                <a:ea typeface="Gotham Narrow Book"/>
                <a:cs typeface="Gotham Narrow Book"/>
              </a:rPr>
              <a:t>DEĞERLENDİRME ZİYARETLERİ</a:t>
            </a:r>
          </a:p>
        </p:txBody>
      </p:sp>
    </p:spTree>
    <p:extLst>
      <p:ext uri="{BB962C8B-B14F-4D97-AF65-F5344CB8AC3E}">
        <p14:creationId xmlns:p14="http://schemas.microsoft.com/office/powerpoint/2010/main" val="4273741449"/>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Metin kutusu 4"/>
          <p:cNvSpPr txBox="1">
            <a:spLocks noChangeArrowheads="1"/>
          </p:cNvSpPr>
          <p:nvPr/>
        </p:nvSpPr>
        <p:spPr bwMode="auto">
          <a:xfrm>
            <a:off x="533400" y="239713"/>
            <a:ext cx="41576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tr-TR" altLang="tr-TR" sz="2000">
                <a:solidFill>
                  <a:schemeClr val="bg1"/>
                </a:solidFill>
                <a:latin typeface="Gotham Narrow Book"/>
                <a:ea typeface="Gotham Narrow Book"/>
                <a:cs typeface="Gotham Narrow Book"/>
              </a:rPr>
              <a:t>KONU GİRİŞ SAYFASI </a:t>
            </a:r>
          </a:p>
        </p:txBody>
      </p:sp>
      <p:sp>
        <p:nvSpPr>
          <p:cNvPr id="169989" name="Metin kutusu 10"/>
          <p:cNvSpPr txBox="1">
            <a:spLocks noChangeArrowheads="1"/>
          </p:cNvSpPr>
          <p:nvPr/>
        </p:nvSpPr>
        <p:spPr bwMode="auto">
          <a:xfrm>
            <a:off x="533400" y="192088"/>
            <a:ext cx="6804102"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tr-TR" altLang="tr-TR" b="1" dirty="0">
                <a:solidFill>
                  <a:schemeClr val="bg1"/>
                </a:solidFill>
                <a:latin typeface="Gotham Narrow Book"/>
                <a:ea typeface="Gotham Narrow Book"/>
                <a:cs typeface="Gotham Narrow Book"/>
              </a:rPr>
              <a:t>DEĞERLENDİRME ZİYARETLERİ</a:t>
            </a:r>
          </a:p>
          <a:p>
            <a:pPr>
              <a:lnSpc>
                <a:spcPct val="100000"/>
              </a:lnSpc>
              <a:spcBef>
                <a:spcPct val="0"/>
              </a:spcBef>
              <a:buFontTx/>
              <a:buNone/>
            </a:pPr>
            <a:r>
              <a:rPr lang="tr-TR" altLang="tr-TR" b="1" dirty="0">
                <a:latin typeface="Gotham Narrow Book"/>
                <a:ea typeface="Gotham Narrow Book"/>
                <a:cs typeface="Gotham Narrow Book"/>
              </a:rPr>
              <a:t>DEĞERLENDİRME ZİYARETLERİ</a:t>
            </a:r>
          </a:p>
        </p:txBody>
      </p:sp>
      <p:graphicFrame>
        <p:nvGraphicFramePr>
          <p:cNvPr id="4" name="Diyagram 3">
            <a:extLst>
              <a:ext uri="{FF2B5EF4-FFF2-40B4-BE49-F238E27FC236}">
                <a16:creationId xmlns:a16="http://schemas.microsoft.com/office/drawing/2014/main" id="{5CC9A3A0-89AB-4F0D-B42D-3242937DBA45}"/>
              </a:ext>
            </a:extLst>
          </p:cNvPr>
          <p:cNvGraphicFramePr/>
          <p:nvPr>
            <p:extLst>
              <p:ext uri="{D42A27DB-BD31-4B8C-83A1-F6EECF244321}">
                <p14:modId xmlns:p14="http://schemas.microsoft.com/office/powerpoint/2010/main" val="3902549364"/>
              </p:ext>
            </p:extLst>
          </p:nvPr>
        </p:nvGraphicFramePr>
        <p:xfrm>
          <a:off x="1840230" y="1566746"/>
          <a:ext cx="8902700" cy="43429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Metin kutusu 4">
            <a:extLst>
              <a:ext uri="{FF2B5EF4-FFF2-40B4-BE49-F238E27FC236}">
                <a16:creationId xmlns:a16="http://schemas.microsoft.com/office/drawing/2014/main" id="{D752953B-F365-4B40-9F54-05108C9844CB}"/>
              </a:ext>
            </a:extLst>
          </p:cNvPr>
          <p:cNvSpPr txBox="1"/>
          <p:nvPr/>
        </p:nvSpPr>
        <p:spPr>
          <a:xfrm>
            <a:off x="3555017" y="3907266"/>
            <a:ext cx="923576" cy="369332"/>
          </a:xfrm>
          <a:prstGeom prst="rect">
            <a:avLst/>
          </a:prstGeom>
          <a:noFill/>
        </p:spPr>
        <p:txBody>
          <a:bodyPr wrap="square" rtlCol="0">
            <a:spAutoFit/>
          </a:bodyPr>
          <a:lstStyle/>
          <a:p>
            <a:r>
              <a:rPr lang="tr-TR" dirty="0">
                <a:solidFill>
                  <a:schemeClr val="accent1">
                    <a:lumMod val="75000"/>
                  </a:schemeClr>
                </a:solidFill>
              </a:rPr>
              <a:t>2 Hafta</a:t>
            </a:r>
          </a:p>
        </p:txBody>
      </p:sp>
      <p:sp>
        <p:nvSpPr>
          <p:cNvPr id="10" name="Metin kutusu 9">
            <a:extLst>
              <a:ext uri="{FF2B5EF4-FFF2-40B4-BE49-F238E27FC236}">
                <a16:creationId xmlns:a16="http://schemas.microsoft.com/office/drawing/2014/main" id="{D2173DA8-FB12-4748-A61E-1B15014C2DA6}"/>
              </a:ext>
            </a:extLst>
          </p:cNvPr>
          <p:cNvSpPr txBox="1"/>
          <p:nvPr/>
        </p:nvSpPr>
        <p:spPr>
          <a:xfrm>
            <a:off x="7091265" y="3920474"/>
            <a:ext cx="923576" cy="369332"/>
          </a:xfrm>
          <a:prstGeom prst="rect">
            <a:avLst/>
          </a:prstGeom>
          <a:noFill/>
        </p:spPr>
        <p:txBody>
          <a:bodyPr wrap="square" rtlCol="0">
            <a:spAutoFit/>
          </a:bodyPr>
          <a:lstStyle/>
          <a:p>
            <a:r>
              <a:rPr lang="tr-TR" dirty="0">
                <a:solidFill>
                  <a:schemeClr val="accent1">
                    <a:lumMod val="75000"/>
                  </a:schemeClr>
                </a:solidFill>
              </a:rPr>
              <a:t>2 Hafta</a:t>
            </a:r>
          </a:p>
        </p:txBody>
      </p:sp>
    </p:spTree>
    <p:extLst>
      <p:ext uri="{BB962C8B-B14F-4D97-AF65-F5344CB8AC3E}">
        <p14:creationId xmlns:p14="http://schemas.microsoft.com/office/powerpoint/2010/main" val="1814978926"/>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Metin kutusu 4"/>
          <p:cNvSpPr txBox="1">
            <a:spLocks noChangeArrowheads="1"/>
          </p:cNvSpPr>
          <p:nvPr/>
        </p:nvSpPr>
        <p:spPr bwMode="auto">
          <a:xfrm>
            <a:off x="533400" y="239713"/>
            <a:ext cx="41576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tr-TR" altLang="tr-TR" sz="2000">
                <a:solidFill>
                  <a:schemeClr val="bg1"/>
                </a:solidFill>
                <a:latin typeface="Gotham Narrow Book"/>
                <a:ea typeface="Gotham Narrow Book"/>
                <a:cs typeface="Gotham Narrow Book"/>
              </a:rPr>
              <a:t>KONU GİRİŞ SAYFASI </a:t>
            </a:r>
          </a:p>
        </p:txBody>
      </p:sp>
      <p:sp>
        <p:nvSpPr>
          <p:cNvPr id="169989" name="Metin kutusu 10"/>
          <p:cNvSpPr txBox="1">
            <a:spLocks noChangeArrowheads="1"/>
          </p:cNvSpPr>
          <p:nvPr/>
        </p:nvSpPr>
        <p:spPr bwMode="auto">
          <a:xfrm>
            <a:off x="533400" y="192088"/>
            <a:ext cx="6804102"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tr-TR" altLang="tr-TR" b="1" dirty="0">
                <a:solidFill>
                  <a:schemeClr val="bg1"/>
                </a:solidFill>
                <a:latin typeface="Gotham Narrow Book"/>
                <a:ea typeface="Gotham Narrow Book"/>
                <a:cs typeface="Gotham Narrow Book"/>
              </a:rPr>
              <a:t>DEĞERLENDİRME ZİYARETLERİ</a:t>
            </a:r>
          </a:p>
          <a:p>
            <a:pPr>
              <a:lnSpc>
                <a:spcPct val="100000"/>
              </a:lnSpc>
              <a:spcBef>
                <a:spcPct val="0"/>
              </a:spcBef>
              <a:buNone/>
            </a:pPr>
            <a:r>
              <a:rPr lang="tr-TR" altLang="tr-TR" b="1" dirty="0">
                <a:latin typeface="Gotham Narrow Book"/>
                <a:ea typeface="Gotham Narrow Book"/>
                <a:cs typeface="Gotham Narrow Book"/>
              </a:rPr>
              <a:t>DEĞERLENDİRME ZİYARETLERİ</a:t>
            </a:r>
          </a:p>
          <a:p>
            <a:pPr>
              <a:lnSpc>
                <a:spcPct val="100000"/>
              </a:lnSpc>
              <a:spcBef>
                <a:spcPct val="0"/>
              </a:spcBef>
              <a:buFontTx/>
              <a:buNone/>
            </a:pPr>
            <a:endParaRPr lang="tr-TR" altLang="tr-TR" b="1" dirty="0">
              <a:solidFill>
                <a:schemeClr val="bg1"/>
              </a:solidFill>
              <a:latin typeface="Gotham Narrow Book"/>
              <a:ea typeface="Gotham Narrow Book"/>
              <a:cs typeface="Gotham Narrow Book"/>
            </a:endParaRPr>
          </a:p>
        </p:txBody>
      </p:sp>
      <p:graphicFrame>
        <p:nvGraphicFramePr>
          <p:cNvPr id="4" name="Diyagram 3">
            <a:extLst>
              <a:ext uri="{FF2B5EF4-FFF2-40B4-BE49-F238E27FC236}">
                <a16:creationId xmlns:a16="http://schemas.microsoft.com/office/drawing/2014/main" id="{5CC9A3A0-89AB-4F0D-B42D-3242937DBA45}"/>
              </a:ext>
            </a:extLst>
          </p:cNvPr>
          <p:cNvGraphicFramePr/>
          <p:nvPr>
            <p:extLst>
              <p:ext uri="{D42A27DB-BD31-4B8C-83A1-F6EECF244321}">
                <p14:modId xmlns:p14="http://schemas.microsoft.com/office/powerpoint/2010/main" val="1636064817"/>
              </p:ext>
            </p:extLst>
          </p:nvPr>
        </p:nvGraphicFramePr>
        <p:xfrm>
          <a:off x="2032000" y="2325029"/>
          <a:ext cx="2149707" cy="22079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Metin kutusu 1">
            <a:extLst>
              <a:ext uri="{FF2B5EF4-FFF2-40B4-BE49-F238E27FC236}">
                <a16:creationId xmlns:a16="http://schemas.microsoft.com/office/drawing/2014/main" id="{D0BDBDB1-E296-4E59-BFD8-CDC6CDE6DF5E}"/>
              </a:ext>
            </a:extLst>
          </p:cNvPr>
          <p:cNvSpPr txBox="1"/>
          <p:nvPr/>
        </p:nvSpPr>
        <p:spPr>
          <a:xfrm>
            <a:off x="5382321" y="2375210"/>
            <a:ext cx="6378497" cy="1938992"/>
          </a:xfrm>
          <a:prstGeom prst="rect">
            <a:avLst/>
          </a:prstGeom>
          <a:noFill/>
        </p:spPr>
        <p:txBody>
          <a:bodyPr wrap="square" rtlCol="0">
            <a:spAutoFit/>
          </a:bodyPr>
          <a:lstStyle/>
          <a:p>
            <a:r>
              <a:rPr lang="tr-TR" sz="4000" dirty="0"/>
              <a:t>REKTÖR</a:t>
            </a:r>
          </a:p>
          <a:p>
            <a:r>
              <a:rPr lang="tr-TR" sz="4000" dirty="0"/>
              <a:t>ÜST YÖNETİM</a:t>
            </a:r>
          </a:p>
          <a:p>
            <a:r>
              <a:rPr lang="tr-TR" sz="4000" dirty="0"/>
              <a:t>KALİTE KOMİSYONU ÜYELERİ</a:t>
            </a:r>
          </a:p>
        </p:txBody>
      </p:sp>
      <p:sp>
        <p:nvSpPr>
          <p:cNvPr id="3" name="Ok: Sağ 2">
            <a:extLst>
              <a:ext uri="{FF2B5EF4-FFF2-40B4-BE49-F238E27FC236}">
                <a16:creationId xmlns:a16="http://schemas.microsoft.com/office/drawing/2014/main" id="{D84A1119-69B3-4FEC-BFC3-AE1F4CEC19B6}"/>
              </a:ext>
            </a:extLst>
          </p:cNvPr>
          <p:cNvSpPr/>
          <p:nvPr/>
        </p:nvSpPr>
        <p:spPr>
          <a:xfrm>
            <a:off x="4337823" y="3222702"/>
            <a:ext cx="613317" cy="3624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211562243"/>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Metin kutusu 4"/>
          <p:cNvSpPr txBox="1">
            <a:spLocks noChangeArrowheads="1"/>
          </p:cNvSpPr>
          <p:nvPr/>
        </p:nvSpPr>
        <p:spPr bwMode="auto">
          <a:xfrm>
            <a:off x="533400" y="239713"/>
            <a:ext cx="41576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tr-TR" altLang="tr-TR" sz="2000">
                <a:solidFill>
                  <a:schemeClr val="bg1"/>
                </a:solidFill>
                <a:latin typeface="Gotham Narrow Book"/>
                <a:ea typeface="Gotham Narrow Book"/>
                <a:cs typeface="Gotham Narrow Book"/>
              </a:rPr>
              <a:t>KONU GİRİŞ SAYFASI </a:t>
            </a:r>
          </a:p>
        </p:txBody>
      </p:sp>
      <p:sp>
        <p:nvSpPr>
          <p:cNvPr id="169989" name="Metin kutusu 10"/>
          <p:cNvSpPr txBox="1">
            <a:spLocks noChangeArrowheads="1"/>
          </p:cNvSpPr>
          <p:nvPr/>
        </p:nvSpPr>
        <p:spPr bwMode="auto">
          <a:xfrm>
            <a:off x="533400" y="192088"/>
            <a:ext cx="6804102"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tr-TR" altLang="tr-TR" b="1" dirty="0">
                <a:solidFill>
                  <a:schemeClr val="bg1"/>
                </a:solidFill>
                <a:latin typeface="Gotham Narrow Book"/>
                <a:ea typeface="Gotham Narrow Book"/>
                <a:cs typeface="Gotham Narrow Book"/>
              </a:rPr>
              <a:t>DEĞERLENDİRME ZİYARETLERİ</a:t>
            </a:r>
          </a:p>
          <a:p>
            <a:pPr>
              <a:lnSpc>
                <a:spcPct val="100000"/>
              </a:lnSpc>
              <a:spcBef>
                <a:spcPct val="0"/>
              </a:spcBef>
              <a:buFontTx/>
              <a:buNone/>
            </a:pPr>
            <a:endParaRPr lang="tr-TR" altLang="tr-TR" b="1" dirty="0">
              <a:solidFill>
                <a:schemeClr val="bg1"/>
              </a:solidFill>
              <a:latin typeface="Gotham Narrow Book"/>
              <a:ea typeface="Gotham Narrow Book"/>
              <a:cs typeface="Gotham Narrow Book"/>
            </a:endParaRPr>
          </a:p>
        </p:txBody>
      </p:sp>
      <p:graphicFrame>
        <p:nvGraphicFramePr>
          <p:cNvPr id="4" name="Diyagram 3">
            <a:extLst>
              <a:ext uri="{FF2B5EF4-FFF2-40B4-BE49-F238E27FC236}">
                <a16:creationId xmlns:a16="http://schemas.microsoft.com/office/drawing/2014/main" id="{5CC9A3A0-89AB-4F0D-B42D-3242937DBA45}"/>
              </a:ext>
            </a:extLst>
          </p:cNvPr>
          <p:cNvGraphicFramePr/>
          <p:nvPr>
            <p:extLst>
              <p:ext uri="{D42A27DB-BD31-4B8C-83A1-F6EECF244321}">
                <p14:modId xmlns:p14="http://schemas.microsoft.com/office/powerpoint/2010/main" val="3814993696"/>
              </p:ext>
            </p:extLst>
          </p:nvPr>
        </p:nvGraphicFramePr>
        <p:xfrm>
          <a:off x="1231590" y="1794155"/>
          <a:ext cx="2919141" cy="22079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Metin kutusu 1">
            <a:extLst>
              <a:ext uri="{FF2B5EF4-FFF2-40B4-BE49-F238E27FC236}">
                <a16:creationId xmlns:a16="http://schemas.microsoft.com/office/drawing/2014/main" id="{D0BDBDB1-E296-4E59-BFD8-CDC6CDE6DF5E}"/>
              </a:ext>
            </a:extLst>
          </p:cNvPr>
          <p:cNvSpPr txBox="1"/>
          <p:nvPr/>
        </p:nvSpPr>
        <p:spPr>
          <a:xfrm>
            <a:off x="5382321" y="1338283"/>
            <a:ext cx="6809679" cy="5047536"/>
          </a:xfrm>
          <a:prstGeom prst="rect">
            <a:avLst/>
          </a:prstGeom>
          <a:noFill/>
        </p:spPr>
        <p:txBody>
          <a:bodyPr wrap="square" rtlCol="0">
            <a:spAutoFit/>
          </a:bodyPr>
          <a:lstStyle/>
          <a:p>
            <a:pPr lvl="0" algn="l" defTabSz="889000">
              <a:lnSpc>
                <a:spcPct val="90000"/>
              </a:lnSpc>
              <a:spcBef>
                <a:spcPct val="0"/>
              </a:spcBef>
              <a:spcAft>
                <a:spcPct val="15000"/>
              </a:spcAft>
              <a:tabLst/>
            </a:pPr>
            <a:r>
              <a:rPr lang="tr-TR" sz="2800" kern="1200" dirty="0"/>
              <a:t>REKTÖR</a:t>
            </a:r>
          </a:p>
          <a:p>
            <a:pPr lvl="0" algn="l" defTabSz="889000">
              <a:lnSpc>
                <a:spcPct val="90000"/>
              </a:lnSpc>
              <a:spcBef>
                <a:spcPct val="0"/>
              </a:spcBef>
              <a:spcAft>
                <a:spcPct val="15000"/>
              </a:spcAft>
              <a:tabLst/>
            </a:pPr>
            <a:r>
              <a:rPr lang="tr-TR" sz="2800" kern="1200" dirty="0"/>
              <a:t>REKTÖR YARDIMCILARI</a:t>
            </a:r>
          </a:p>
          <a:p>
            <a:pPr lvl="0" algn="l" defTabSz="889000">
              <a:lnSpc>
                <a:spcPct val="90000"/>
              </a:lnSpc>
              <a:spcBef>
                <a:spcPct val="0"/>
              </a:spcBef>
              <a:spcAft>
                <a:spcPct val="15000"/>
              </a:spcAft>
              <a:tabLst/>
            </a:pPr>
            <a:r>
              <a:rPr lang="tr-TR" sz="2800" dirty="0"/>
              <a:t>MÜTEVELLİ HEYET BAŞKANI</a:t>
            </a:r>
            <a:endParaRPr lang="tr-TR" sz="2800" kern="1200" dirty="0"/>
          </a:p>
          <a:p>
            <a:pPr defTabSz="889000">
              <a:lnSpc>
                <a:spcPct val="90000"/>
              </a:lnSpc>
              <a:spcBef>
                <a:spcPct val="0"/>
              </a:spcBef>
              <a:spcAft>
                <a:spcPct val="15000"/>
              </a:spcAft>
            </a:pPr>
            <a:r>
              <a:rPr lang="tr-TR" sz="2800" kern="1200" dirty="0">
                <a:latin typeface="Calibri" panose="020F0502020204030204"/>
                <a:ea typeface="+mn-ea"/>
                <a:cs typeface="+mn-cs"/>
              </a:rPr>
              <a:t>SENATO VE YÖNETİM KURULU ÜYELERİ</a:t>
            </a:r>
          </a:p>
          <a:p>
            <a:pPr lvl="0" algn="l" defTabSz="889000">
              <a:lnSpc>
                <a:spcPct val="90000"/>
              </a:lnSpc>
              <a:spcBef>
                <a:spcPct val="0"/>
              </a:spcBef>
              <a:spcAft>
                <a:spcPct val="15000"/>
              </a:spcAft>
              <a:tabLst/>
            </a:pPr>
            <a:r>
              <a:rPr lang="tr-TR" sz="2800" kern="1200" dirty="0"/>
              <a:t>KALİTE KOMİSYONU ÜYELERİ</a:t>
            </a:r>
          </a:p>
          <a:p>
            <a:pPr marL="0" lvl="0" indent="0" algn="l" defTabSz="889000">
              <a:lnSpc>
                <a:spcPct val="90000"/>
              </a:lnSpc>
              <a:spcBef>
                <a:spcPct val="0"/>
              </a:spcBef>
              <a:spcAft>
                <a:spcPct val="15000"/>
              </a:spcAft>
              <a:tabLst/>
            </a:pPr>
            <a:r>
              <a:rPr lang="tr-TR" sz="2800" kern="1200" dirty="0">
                <a:latin typeface="Calibri" panose="020F0502020204030204"/>
                <a:ea typeface="+mn-ea"/>
                <a:cs typeface="+mn-cs"/>
              </a:rPr>
              <a:t>DEKAN VE DEKAN YARDIMCILARI</a:t>
            </a:r>
          </a:p>
          <a:p>
            <a:pPr marL="0" lvl="0" indent="0" algn="l" defTabSz="889000">
              <a:lnSpc>
                <a:spcPct val="90000"/>
              </a:lnSpc>
              <a:spcBef>
                <a:spcPct val="0"/>
              </a:spcBef>
              <a:spcAft>
                <a:spcPct val="15000"/>
              </a:spcAft>
              <a:tabLst/>
            </a:pPr>
            <a:r>
              <a:rPr lang="tr-TR" sz="2800" kern="1200" dirty="0">
                <a:latin typeface="Calibri" panose="020F0502020204030204"/>
                <a:ea typeface="+mn-ea"/>
                <a:cs typeface="+mn-cs"/>
              </a:rPr>
              <a:t>YÜKSEKOKUL/ENSTİTÜ/MYO YÖNETİCİLERİ</a:t>
            </a:r>
          </a:p>
          <a:p>
            <a:pPr marL="0" lvl="0" indent="0" algn="l" defTabSz="889000">
              <a:lnSpc>
                <a:spcPct val="90000"/>
              </a:lnSpc>
              <a:spcBef>
                <a:spcPct val="0"/>
              </a:spcBef>
              <a:spcAft>
                <a:spcPct val="15000"/>
              </a:spcAft>
              <a:tabLst/>
            </a:pPr>
            <a:r>
              <a:rPr lang="tr-TR" sz="2800" kern="1200" dirty="0">
                <a:latin typeface="Calibri" panose="020F0502020204030204"/>
                <a:ea typeface="+mn-ea"/>
                <a:cs typeface="+mn-cs"/>
              </a:rPr>
              <a:t>İDARİ BİRİM YÖNETİCİLERİ</a:t>
            </a:r>
          </a:p>
          <a:p>
            <a:pPr lvl="0" algn="l" defTabSz="889000">
              <a:lnSpc>
                <a:spcPct val="90000"/>
              </a:lnSpc>
              <a:spcBef>
                <a:spcPct val="0"/>
              </a:spcBef>
              <a:spcAft>
                <a:spcPct val="15000"/>
              </a:spcAft>
              <a:tabLst/>
            </a:pPr>
            <a:r>
              <a:rPr lang="tr-TR" sz="2800" kern="1200" dirty="0"/>
              <a:t>UYGAR/TEKNOPARK/TTO VB. YÖNETİCİLERİ</a:t>
            </a:r>
          </a:p>
          <a:p>
            <a:pPr lvl="0" algn="l" defTabSz="889000">
              <a:lnSpc>
                <a:spcPct val="90000"/>
              </a:lnSpc>
              <a:spcBef>
                <a:spcPct val="0"/>
              </a:spcBef>
              <a:spcAft>
                <a:spcPct val="15000"/>
              </a:spcAft>
              <a:tabLst/>
            </a:pPr>
            <a:r>
              <a:rPr lang="tr-TR" sz="2800" dirty="0">
                <a:latin typeface="Calibri" panose="020F0502020204030204"/>
                <a:ea typeface="+mn-ea"/>
                <a:cs typeface="+mn-cs"/>
              </a:rPr>
              <a:t>K</a:t>
            </a:r>
            <a:r>
              <a:rPr lang="tr-TR" sz="2800" dirty="0">
                <a:latin typeface="Calibri" panose="020F0502020204030204"/>
              </a:rPr>
              <a:t>OORDİNATÖRLER</a:t>
            </a:r>
            <a:endParaRPr lang="tr-TR" sz="2800" kern="1200" dirty="0">
              <a:latin typeface="Calibri" panose="020F0502020204030204"/>
              <a:ea typeface="+mn-ea"/>
              <a:cs typeface="+mn-cs"/>
            </a:endParaRPr>
          </a:p>
          <a:p>
            <a:pPr lvl="0"/>
            <a:r>
              <a:rPr lang="tr-TR" sz="2800" kern="1200" dirty="0">
                <a:latin typeface="Calibri" panose="020F0502020204030204"/>
                <a:ea typeface="+mn-ea"/>
                <a:cs typeface="+mn-cs"/>
              </a:rPr>
              <a:t>PAYDAŞLAR</a:t>
            </a:r>
            <a:endParaRPr lang="tr-TR" sz="2800" dirty="0"/>
          </a:p>
        </p:txBody>
      </p:sp>
      <p:sp>
        <p:nvSpPr>
          <p:cNvPr id="3" name="Ok: Sağ 2">
            <a:extLst>
              <a:ext uri="{FF2B5EF4-FFF2-40B4-BE49-F238E27FC236}">
                <a16:creationId xmlns:a16="http://schemas.microsoft.com/office/drawing/2014/main" id="{D84A1119-69B3-4FEC-BFC3-AE1F4CEC19B6}"/>
              </a:ext>
            </a:extLst>
          </p:cNvPr>
          <p:cNvSpPr/>
          <p:nvPr/>
        </p:nvSpPr>
        <p:spPr>
          <a:xfrm>
            <a:off x="4337823" y="2693020"/>
            <a:ext cx="613317" cy="3624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4274368613"/>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Metin kutusu 4"/>
          <p:cNvSpPr txBox="1">
            <a:spLocks noChangeArrowheads="1"/>
          </p:cNvSpPr>
          <p:nvPr/>
        </p:nvSpPr>
        <p:spPr bwMode="auto">
          <a:xfrm>
            <a:off x="533400" y="239713"/>
            <a:ext cx="41576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tr-TR" altLang="tr-TR" sz="2000">
                <a:solidFill>
                  <a:schemeClr val="bg1"/>
                </a:solidFill>
                <a:latin typeface="Gotham Narrow Book"/>
                <a:ea typeface="Gotham Narrow Book"/>
                <a:cs typeface="Gotham Narrow Book"/>
              </a:rPr>
              <a:t>KONU GİRİŞ SAYFASI </a:t>
            </a:r>
          </a:p>
        </p:txBody>
      </p:sp>
      <p:sp>
        <p:nvSpPr>
          <p:cNvPr id="169989" name="Metin kutusu 10"/>
          <p:cNvSpPr txBox="1">
            <a:spLocks noChangeArrowheads="1"/>
          </p:cNvSpPr>
          <p:nvPr/>
        </p:nvSpPr>
        <p:spPr bwMode="auto">
          <a:xfrm>
            <a:off x="533400" y="192088"/>
            <a:ext cx="6804102"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tr-TR" altLang="tr-TR" b="1" dirty="0">
                <a:solidFill>
                  <a:schemeClr val="bg1"/>
                </a:solidFill>
                <a:latin typeface="Gotham Narrow Book"/>
                <a:ea typeface="Gotham Narrow Book"/>
                <a:cs typeface="Gotham Narrow Book"/>
              </a:rPr>
              <a:t>DEĞERLENDİRME ZİYARETLERİ</a:t>
            </a:r>
          </a:p>
          <a:p>
            <a:pPr>
              <a:lnSpc>
                <a:spcPct val="100000"/>
              </a:lnSpc>
              <a:spcBef>
                <a:spcPct val="0"/>
              </a:spcBef>
              <a:buFontTx/>
              <a:buNone/>
            </a:pPr>
            <a:endParaRPr lang="tr-TR" altLang="tr-TR" b="1" dirty="0">
              <a:solidFill>
                <a:schemeClr val="bg1"/>
              </a:solidFill>
              <a:latin typeface="Gotham Narrow Book"/>
              <a:ea typeface="Gotham Narrow Book"/>
              <a:cs typeface="Gotham Narrow Book"/>
            </a:endParaRPr>
          </a:p>
        </p:txBody>
      </p:sp>
      <p:graphicFrame>
        <p:nvGraphicFramePr>
          <p:cNvPr id="4" name="Diyagram 3">
            <a:extLst>
              <a:ext uri="{FF2B5EF4-FFF2-40B4-BE49-F238E27FC236}">
                <a16:creationId xmlns:a16="http://schemas.microsoft.com/office/drawing/2014/main" id="{5CC9A3A0-89AB-4F0D-B42D-3242937DBA45}"/>
              </a:ext>
            </a:extLst>
          </p:cNvPr>
          <p:cNvGraphicFramePr/>
          <p:nvPr>
            <p:extLst>
              <p:ext uri="{D42A27DB-BD31-4B8C-83A1-F6EECF244321}">
                <p14:modId xmlns:p14="http://schemas.microsoft.com/office/powerpoint/2010/main" val="2791011182"/>
              </p:ext>
            </p:extLst>
          </p:nvPr>
        </p:nvGraphicFramePr>
        <p:xfrm>
          <a:off x="1146841" y="1711712"/>
          <a:ext cx="3088640" cy="22079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Metin kutusu 1">
            <a:extLst>
              <a:ext uri="{FF2B5EF4-FFF2-40B4-BE49-F238E27FC236}">
                <a16:creationId xmlns:a16="http://schemas.microsoft.com/office/drawing/2014/main" id="{D0BDBDB1-E296-4E59-BFD8-CDC6CDE6DF5E}"/>
              </a:ext>
            </a:extLst>
          </p:cNvPr>
          <p:cNvSpPr txBox="1"/>
          <p:nvPr/>
        </p:nvSpPr>
        <p:spPr>
          <a:xfrm>
            <a:off x="5382321" y="1904731"/>
            <a:ext cx="6378497" cy="1938992"/>
          </a:xfrm>
          <a:prstGeom prst="rect">
            <a:avLst/>
          </a:prstGeom>
          <a:noFill/>
        </p:spPr>
        <p:txBody>
          <a:bodyPr wrap="square" rtlCol="0">
            <a:spAutoFit/>
          </a:bodyPr>
          <a:lstStyle/>
          <a:p>
            <a:r>
              <a:rPr lang="tr-TR" sz="4000" dirty="0"/>
              <a:t>AKADEMİK KADRO</a:t>
            </a:r>
          </a:p>
          <a:p>
            <a:r>
              <a:rPr lang="tr-TR" sz="4000" dirty="0"/>
              <a:t>İDARİ PERSONEL</a:t>
            </a:r>
          </a:p>
          <a:p>
            <a:r>
              <a:rPr lang="tr-TR" sz="4000" dirty="0"/>
              <a:t>ÖĞRENCİLER</a:t>
            </a:r>
          </a:p>
        </p:txBody>
      </p:sp>
      <p:sp>
        <p:nvSpPr>
          <p:cNvPr id="3" name="Ok: Sağ 2">
            <a:extLst>
              <a:ext uri="{FF2B5EF4-FFF2-40B4-BE49-F238E27FC236}">
                <a16:creationId xmlns:a16="http://schemas.microsoft.com/office/drawing/2014/main" id="{D84A1119-69B3-4FEC-BFC3-AE1F4CEC19B6}"/>
              </a:ext>
            </a:extLst>
          </p:cNvPr>
          <p:cNvSpPr/>
          <p:nvPr/>
        </p:nvSpPr>
        <p:spPr>
          <a:xfrm>
            <a:off x="4337823" y="2693020"/>
            <a:ext cx="613317" cy="3624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Metin kutusu 7">
            <a:extLst>
              <a:ext uri="{FF2B5EF4-FFF2-40B4-BE49-F238E27FC236}">
                <a16:creationId xmlns:a16="http://schemas.microsoft.com/office/drawing/2014/main" id="{BD7303B5-FE18-462F-943A-037DE305A8DC}"/>
              </a:ext>
            </a:extLst>
          </p:cNvPr>
          <p:cNvSpPr txBox="1"/>
          <p:nvPr/>
        </p:nvSpPr>
        <p:spPr>
          <a:xfrm>
            <a:off x="5222301" y="4873363"/>
            <a:ext cx="6378497" cy="707886"/>
          </a:xfrm>
          <a:prstGeom prst="rect">
            <a:avLst/>
          </a:prstGeom>
          <a:noFill/>
        </p:spPr>
        <p:txBody>
          <a:bodyPr wrap="square" rtlCol="0">
            <a:spAutoFit/>
          </a:bodyPr>
          <a:lstStyle/>
          <a:p>
            <a:r>
              <a:rPr lang="tr-TR" sz="4000" dirty="0">
                <a:solidFill>
                  <a:schemeClr val="accent1">
                    <a:lumMod val="50000"/>
                  </a:schemeClr>
                </a:solidFill>
              </a:rPr>
              <a:t>=&gt; YÖNETİME ÇIKIŞ BİLDİRİMİ</a:t>
            </a:r>
          </a:p>
        </p:txBody>
      </p:sp>
    </p:spTree>
    <p:extLst>
      <p:ext uri="{BB962C8B-B14F-4D97-AF65-F5344CB8AC3E}">
        <p14:creationId xmlns:p14="http://schemas.microsoft.com/office/powerpoint/2010/main" val="3587858965"/>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Metin kutusu 4"/>
          <p:cNvSpPr txBox="1">
            <a:spLocks noChangeArrowheads="1"/>
          </p:cNvSpPr>
          <p:nvPr/>
        </p:nvSpPr>
        <p:spPr bwMode="auto">
          <a:xfrm>
            <a:off x="533400" y="239713"/>
            <a:ext cx="41576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tr-TR" altLang="tr-TR" sz="2000">
                <a:solidFill>
                  <a:schemeClr val="bg1"/>
                </a:solidFill>
                <a:latin typeface="Gotham Narrow Book"/>
                <a:ea typeface="Gotham Narrow Book"/>
                <a:cs typeface="Gotham Narrow Book"/>
              </a:rPr>
              <a:t>KONU GİRİŞ SAYFASI </a:t>
            </a:r>
          </a:p>
        </p:txBody>
      </p:sp>
      <p:sp>
        <p:nvSpPr>
          <p:cNvPr id="169989" name="Metin kutusu 10"/>
          <p:cNvSpPr txBox="1">
            <a:spLocks noChangeArrowheads="1"/>
          </p:cNvSpPr>
          <p:nvPr/>
        </p:nvSpPr>
        <p:spPr bwMode="auto">
          <a:xfrm>
            <a:off x="533400" y="192088"/>
            <a:ext cx="561242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tr-TR" altLang="tr-TR" b="1" dirty="0">
                <a:latin typeface="Gotham Narrow Book"/>
                <a:ea typeface="Gotham Narrow Book"/>
                <a:cs typeface="Gotham Narrow Book"/>
              </a:rPr>
              <a:t>KALİTE SÜREÇLERİ</a:t>
            </a:r>
          </a:p>
        </p:txBody>
      </p:sp>
      <p:sp>
        <p:nvSpPr>
          <p:cNvPr id="16" name="İçerik Yer Tutucusu 2">
            <a:extLst>
              <a:ext uri="{FF2B5EF4-FFF2-40B4-BE49-F238E27FC236}">
                <a16:creationId xmlns:a16="http://schemas.microsoft.com/office/drawing/2014/main" id="{1FCB8094-3FA8-4C1F-8304-53A25DC15A7E}"/>
              </a:ext>
            </a:extLst>
          </p:cNvPr>
          <p:cNvSpPr>
            <a:spLocks noGrp="1"/>
          </p:cNvSpPr>
          <p:nvPr>
            <p:ph idx="1"/>
          </p:nvPr>
        </p:nvSpPr>
        <p:spPr>
          <a:xfrm>
            <a:off x="1482012" y="1669002"/>
            <a:ext cx="10515600" cy="4508764"/>
          </a:xfrm>
        </p:spPr>
        <p:txBody>
          <a:bodyPr>
            <a:normAutofit fontScale="92500" lnSpcReduction="10000"/>
          </a:bodyPr>
          <a:lstStyle/>
          <a:p>
            <a:pPr>
              <a:spcAft>
                <a:spcPts val="600"/>
              </a:spcAft>
            </a:pPr>
            <a:r>
              <a:rPr lang="tr-TR" dirty="0"/>
              <a:t>PUKÖ (planla-uygula-kontrol et-önlem al)</a:t>
            </a:r>
          </a:p>
          <a:p>
            <a:pPr>
              <a:spcAft>
                <a:spcPts val="600"/>
              </a:spcAft>
            </a:pPr>
            <a:r>
              <a:rPr lang="tr-TR" dirty="0"/>
              <a:t>Süreçlerle yönetim</a:t>
            </a:r>
          </a:p>
          <a:p>
            <a:pPr>
              <a:spcAft>
                <a:spcPts val="600"/>
              </a:spcAft>
            </a:pPr>
            <a:r>
              <a:rPr lang="tr-TR" dirty="0"/>
              <a:t>Paydaş katılımı</a:t>
            </a:r>
          </a:p>
          <a:p>
            <a:pPr>
              <a:spcAft>
                <a:spcPts val="600"/>
              </a:spcAft>
            </a:pPr>
            <a:r>
              <a:rPr lang="tr-TR" dirty="0"/>
              <a:t>Sistematik izleme, paydaşlarla değerlendirme, iyileştirme</a:t>
            </a:r>
          </a:p>
          <a:p>
            <a:r>
              <a:rPr lang="tr-TR" dirty="0"/>
              <a:t>Stratejik planla entegre bir kalite güvence sistemi</a:t>
            </a:r>
          </a:p>
          <a:p>
            <a:pPr lvl="1"/>
            <a:r>
              <a:rPr lang="tr-TR" dirty="0"/>
              <a:t>Kalite güvence politikaları (+izleme ve değerlendirme)</a:t>
            </a:r>
          </a:p>
          <a:p>
            <a:pPr lvl="1"/>
            <a:r>
              <a:rPr lang="tr-TR" dirty="0"/>
              <a:t>Kalite komisyonu, birim kalite komisyonları, paydaş katılımı</a:t>
            </a:r>
          </a:p>
          <a:p>
            <a:pPr lvl="1"/>
            <a:r>
              <a:rPr lang="tr-TR" dirty="0"/>
              <a:t>Performans yönetimi (stratejik hedeflere ilişkin ve kaliteyi güvence altına alan performans göstergelerinin izlenmesi, değerlendirilmesi ve iyileştirilmesi)</a:t>
            </a:r>
          </a:p>
          <a:p>
            <a:pPr lvl="1"/>
            <a:endParaRPr lang="tr-TR" dirty="0"/>
          </a:p>
        </p:txBody>
      </p:sp>
    </p:spTree>
    <p:extLst>
      <p:ext uri="{BB962C8B-B14F-4D97-AF65-F5344CB8AC3E}">
        <p14:creationId xmlns:p14="http://schemas.microsoft.com/office/powerpoint/2010/main" val="3974696411"/>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Metin kutusu 4"/>
          <p:cNvSpPr txBox="1">
            <a:spLocks noChangeArrowheads="1"/>
          </p:cNvSpPr>
          <p:nvPr/>
        </p:nvSpPr>
        <p:spPr bwMode="auto">
          <a:xfrm>
            <a:off x="533400" y="239713"/>
            <a:ext cx="41576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tr-TR" altLang="tr-TR" sz="2000">
                <a:solidFill>
                  <a:schemeClr val="bg1"/>
                </a:solidFill>
                <a:latin typeface="Gotham Narrow Book"/>
                <a:ea typeface="Gotham Narrow Book"/>
                <a:cs typeface="Gotham Narrow Book"/>
              </a:rPr>
              <a:t>KONU GİRİŞ SAYFASI </a:t>
            </a:r>
          </a:p>
        </p:txBody>
      </p:sp>
      <p:sp>
        <p:nvSpPr>
          <p:cNvPr id="169989" name="Metin kutusu 10"/>
          <p:cNvSpPr txBox="1">
            <a:spLocks noChangeArrowheads="1"/>
          </p:cNvSpPr>
          <p:nvPr/>
        </p:nvSpPr>
        <p:spPr bwMode="auto">
          <a:xfrm>
            <a:off x="533400" y="714584"/>
            <a:ext cx="561242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tr-TR" altLang="tr-TR" b="1" dirty="0">
                <a:latin typeface="Gotham Narrow Book"/>
                <a:ea typeface="Gotham Narrow Book"/>
                <a:cs typeface="Gotham Narrow Book"/>
              </a:rPr>
              <a:t>YÖKAK NELERE BAKIYOR?</a:t>
            </a:r>
          </a:p>
        </p:txBody>
      </p:sp>
      <p:sp>
        <p:nvSpPr>
          <p:cNvPr id="8" name="İçerik Yer Tutucusu 2">
            <a:extLst>
              <a:ext uri="{FF2B5EF4-FFF2-40B4-BE49-F238E27FC236}">
                <a16:creationId xmlns:a16="http://schemas.microsoft.com/office/drawing/2014/main" id="{20D9DBC1-B447-4671-A767-D5E5BD087981}"/>
              </a:ext>
            </a:extLst>
          </p:cNvPr>
          <p:cNvSpPr>
            <a:spLocks noGrp="1"/>
          </p:cNvSpPr>
          <p:nvPr>
            <p:ph idx="1"/>
          </p:nvPr>
        </p:nvSpPr>
        <p:spPr>
          <a:xfrm>
            <a:off x="533400" y="1585912"/>
            <a:ext cx="10515600" cy="5032375"/>
          </a:xfrm>
        </p:spPr>
        <p:txBody>
          <a:bodyPr>
            <a:normAutofit fontScale="85000" lnSpcReduction="20000"/>
          </a:bodyPr>
          <a:lstStyle/>
          <a:p>
            <a:pPr marL="0" indent="0">
              <a:buNone/>
            </a:pPr>
            <a:r>
              <a:rPr lang="tr-TR" dirty="0"/>
              <a:t>• Kurumun değerleri, misyon ve hedefleriyle uyumlu olarak; kalite güvencesi sistemi, eğitim ve öğretim, araştırma ve geliştirme, toplumsal katkı ve yönetim sistemi süreçlerinde sahip olduğu </a:t>
            </a:r>
            <a:r>
              <a:rPr lang="tr-TR" b="1" dirty="0">
                <a:solidFill>
                  <a:srgbClr val="C00000"/>
                </a:solidFill>
              </a:rPr>
              <a:t>kaynakları ve yetkinlikleri nasıl planladığı ve yönettiği</a:t>
            </a:r>
            <a:r>
              <a:rPr lang="tr-TR" dirty="0"/>
              <a:t>, </a:t>
            </a:r>
          </a:p>
          <a:p>
            <a:pPr marL="0" indent="0">
              <a:buNone/>
            </a:pPr>
            <a:r>
              <a:rPr lang="tr-TR" dirty="0"/>
              <a:t>• Kurumun genelinde ve </a:t>
            </a:r>
            <a:r>
              <a:rPr lang="tr-TR" b="1" dirty="0">
                <a:solidFill>
                  <a:srgbClr val="C00000"/>
                </a:solidFill>
              </a:rPr>
              <a:t>süreçler bazında izleme ve iyileştirmeler</a:t>
            </a:r>
            <a:r>
              <a:rPr lang="tr-TR" dirty="0"/>
              <a:t>in nasıl gerçekleştirildiği, </a:t>
            </a:r>
          </a:p>
          <a:p>
            <a:pPr marL="0" indent="0">
              <a:buNone/>
            </a:pPr>
            <a:r>
              <a:rPr lang="tr-TR" dirty="0"/>
              <a:t>• Planlama, uygulama, izleme ve iyileştirme süreçlerine </a:t>
            </a:r>
            <a:r>
              <a:rPr lang="tr-TR" b="1" dirty="0">
                <a:solidFill>
                  <a:srgbClr val="C00000"/>
                </a:solidFill>
              </a:rPr>
              <a:t>paydaş</a:t>
            </a:r>
            <a:r>
              <a:rPr lang="tr-TR" dirty="0"/>
              <a:t> katılımının ve kapsayıcılığın nasıl sağlandığı, </a:t>
            </a:r>
          </a:p>
          <a:p>
            <a:pPr marL="0" indent="0">
              <a:buNone/>
            </a:pPr>
            <a:r>
              <a:rPr lang="tr-TR" dirty="0"/>
              <a:t>• Kurumun iç kalite güvencesi sisteminde </a:t>
            </a:r>
            <a:r>
              <a:rPr lang="tr-TR" b="1" dirty="0">
                <a:solidFill>
                  <a:srgbClr val="C00000"/>
                </a:solidFill>
              </a:rPr>
              <a:t>güçlü ve iyileşmeye açık alanlar</a:t>
            </a:r>
            <a:r>
              <a:rPr lang="tr-TR" dirty="0"/>
              <a:t>ın neler olduğu, </a:t>
            </a:r>
          </a:p>
          <a:p>
            <a:pPr marL="0" indent="0">
              <a:buNone/>
            </a:pPr>
            <a:r>
              <a:rPr lang="tr-TR" dirty="0"/>
              <a:t>• Gerçekleştirilemeyen iyileştirmelerin nedenleri, </a:t>
            </a:r>
          </a:p>
          <a:p>
            <a:pPr marL="0" indent="0">
              <a:buNone/>
            </a:pPr>
            <a:r>
              <a:rPr lang="tr-TR" dirty="0"/>
              <a:t>• Yükseköğretimin hızlı değişen gündemi kapsamında kurumun rekabet avantajını koruyabilmesi için kalite güvencesi sisteminde </a:t>
            </a:r>
            <a:r>
              <a:rPr lang="tr-TR" b="1" dirty="0">
                <a:solidFill>
                  <a:srgbClr val="C00000"/>
                </a:solidFill>
              </a:rPr>
              <a:t>sürdürülebilirliği </a:t>
            </a:r>
            <a:r>
              <a:rPr lang="tr-TR" dirty="0"/>
              <a:t>nasıl sağlayacağı</a:t>
            </a:r>
          </a:p>
        </p:txBody>
      </p:sp>
    </p:spTree>
    <p:extLst>
      <p:ext uri="{BB962C8B-B14F-4D97-AF65-F5344CB8AC3E}">
        <p14:creationId xmlns:p14="http://schemas.microsoft.com/office/powerpoint/2010/main" val="4211618080"/>
      </p:ext>
    </p:extLst>
  </p:cSld>
  <p:clrMapOvr>
    <a:masterClrMapping/>
  </p:clrMapOvr>
  <p:transition spd="slow">
    <p:push dir="u"/>
  </p:transition>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729</TotalTime>
  <Words>2358</Words>
  <Application>Microsoft Office PowerPoint</Application>
  <PresentationFormat>Geniş ekran</PresentationFormat>
  <Paragraphs>314</Paragraphs>
  <Slides>29</Slides>
  <Notes>5</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29</vt:i4>
      </vt:variant>
    </vt:vector>
  </HeadingPairs>
  <TitlesOfParts>
    <vt:vector size="36" baseType="lpstr">
      <vt:lpstr>Arial</vt:lpstr>
      <vt:lpstr>Calibri</vt:lpstr>
      <vt:lpstr>Calibri Light</vt:lpstr>
      <vt:lpstr>Gotham Narrow Book</vt:lpstr>
      <vt:lpstr>Times New Roman</vt:lpstr>
      <vt:lpstr>Wingdings</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Funda SİVRİKAYA ŞERİFOĞLU</dc:creator>
  <cp:lastModifiedBy>Deniz Pelin Dincer</cp:lastModifiedBy>
  <cp:revision>90</cp:revision>
  <dcterms:created xsi:type="dcterms:W3CDTF">2020-03-09T13:21:23Z</dcterms:created>
  <dcterms:modified xsi:type="dcterms:W3CDTF">2024-11-21T09:23:46Z</dcterms:modified>
</cp:coreProperties>
</file>